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4" r:id="rId14"/>
    <p:sldId id="277" r:id="rId15"/>
    <p:sldId id="279" r:id="rId16"/>
    <p:sldId id="281" r:id="rId17"/>
    <p:sldId id="264" r:id="rId18"/>
    <p:sldId id="265" r:id="rId19"/>
    <p:sldId id="266" r:id="rId20"/>
    <p:sldId id="267" r:id="rId21"/>
    <p:sldId id="268" r:id="rId22"/>
    <p:sldId id="269"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21" Type="http://schemas.openxmlformats.org/officeDocument/2006/relationships/slide" Target="slides/slide17.xml"/><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parasoft.com/" TargetMode="External"/><Relationship Id="rId3" Type="http://schemas.openxmlformats.org/officeDocument/2006/relationships/audio" Target="../media/media15.m4a"/><Relationship Id="rId7" Type="http://schemas.openxmlformats.org/officeDocument/2006/relationships/hyperlink" Target="https://clang.llvm.org/" TargetMode="External"/><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hyperlink" Target="https://cppcheck.sourceforge.io/" TargetMode="External"/><Relationship Id="rId5" Type="http://schemas.openxmlformats.org/officeDocument/2006/relationships/notesSlide" Target="../notesSlides/notesSlide10.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techtarget.com/searchsoftwarequality/definition/unit-testing#:~:text=The%20main%20objective%20of%20unit,find%20in%20later%20testing%20stages" TargetMode="External"/><Relationship Id="rId3" Type="http://schemas.openxmlformats.org/officeDocument/2006/relationships/audio" Target="../media/media19.m4a"/><Relationship Id="rId7" Type="http://schemas.openxmlformats.org/officeDocument/2006/relationships/hyperlink" Target="https://www.redhat.com/en/topics/devops/what-is-devsecops" TargetMode="External"/><Relationship Id="rId12"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hyperlink" Target="https://digitalguardian.com/blog/data-protection-data-in-transit-vs-data-at-rest" TargetMode="External"/><Relationship Id="rId11" Type="http://schemas.openxmlformats.org/officeDocument/2006/relationships/image" Target="../media/image3.png"/><Relationship Id="rId5" Type="http://schemas.openxmlformats.org/officeDocument/2006/relationships/notesSlide" Target="../notesSlides/notesSlide14.xml"/><Relationship Id="rId10" Type="http://schemas.openxmlformats.org/officeDocument/2006/relationships/hyperlink" Target="https://www.csoonline.com/article/2130877/the-biggest-data-breaches-of-the-21st-century.html" TargetMode="External"/><Relationship Id="rId4" Type="http://schemas.openxmlformats.org/officeDocument/2006/relationships/slideLayout" Target="../slideLayouts/slideLayout2.xml"/><Relationship Id="rId9" Type="http://schemas.openxmlformats.org/officeDocument/2006/relationships/hyperlink" Target="https://www.techtarget.com/searchsecurity/definition/authentication-authorization-and-accounti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hyperlink" Target="https://github.com/google/googletest/" TargetMode="Externa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Anthony Lee</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1566E040-005C-A321-4DA9-FFBA53D515F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901"/>
    </mc:Choice>
    <mc:Fallback>
      <p:transition spd="slow" advTm="11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3905E9-996C-EE83-ABBB-6FE9CCD9FF30}"/>
              </a:ext>
            </a:extLst>
          </p:cNvPr>
          <p:cNvSpPr>
            <a:spLocks noGrp="1"/>
          </p:cNvSpPr>
          <p:nvPr>
            <p:ph type="title"/>
          </p:nvPr>
        </p:nvSpPr>
        <p:spPr>
          <a:xfrm>
            <a:off x="2895600" y="764373"/>
            <a:ext cx="8610600" cy="1293028"/>
          </a:xfrm>
        </p:spPr>
        <p:txBody>
          <a:bodyPr/>
          <a:lstStyle/>
          <a:p>
            <a:r>
              <a:rPr lang="en-US" dirty="0"/>
              <a:t>Test: </a:t>
            </a:r>
            <a:r>
              <a:rPr lang="en-US" dirty="0" err="1"/>
              <a:t>ResizeIncreaseTest</a:t>
            </a:r>
            <a:endParaRPr lang="en-US" dirty="0"/>
          </a:p>
        </p:txBody>
      </p:sp>
      <p:sp>
        <p:nvSpPr>
          <p:cNvPr id="10" name="Text Placeholder 2">
            <a:extLst>
              <a:ext uri="{FF2B5EF4-FFF2-40B4-BE49-F238E27FC236}">
                <a16:creationId xmlns:a16="http://schemas.microsoft.com/office/drawing/2014/main" id="{606C7A30-927F-E40C-CD21-566B129DFD21}"/>
              </a:ext>
            </a:extLst>
          </p:cNvPr>
          <p:cNvSpPr>
            <a:spLocks noGrp="1"/>
          </p:cNvSpPr>
          <p:nvPr>
            <p:ph type="body" idx="1"/>
          </p:nvPr>
        </p:nvSpPr>
        <p:spPr>
          <a:xfrm>
            <a:off x="685800" y="2194559"/>
            <a:ext cx="5334000" cy="4024125"/>
          </a:xfrm>
        </p:spPr>
        <p:txBody>
          <a:bodyPr/>
          <a:lstStyle/>
          <a:p>
            <a:r>
              <a:rPr lang="en-US" dirty="0"/>
              <a:t>code</a:t>
            </a:r>
          </a:p>
        </p:txBody>
      </p:sp>
      <p:sp>
        <p:nvSpPr>
          <p:cNvPr id="12" name="Text Placeholder 3">
            <a:extLst>
              <a:ext uri="{FF2B5EF4-FFF2-40B4-BE49-F238E27FC236}">
                <a16:creationId xmlns:a16="http://schemas.microsoft.com/office/drawing/2014/main" id="{B9148353-AE1E-71B5-ACCA-8A235C77025C}"/>
              </a:ext>
            </a:extLst>
          </p:cNvPr>
          <p:cNvSpPr>
            <a:spLocks noGrp="1"/>
          </p:cNvSpPr>
          <p:nvPr>
            <p:ph type="body" idx="2"/>
          </p:nvPr>
        </p:nvSpPr>
        <p:spPr>
          <a:xfrm>
            <a:off x="6172200" y="2194559"/>
            <a:ext cx="5334000" cy="4024125"/>
          </a:xfrm>
        </p:spPr>
        <p:txBody>
          <a:bodyPr/>
          <a:lstStyle/>
          <a:p>
            <a:r>
              <a:rPr lang="en-US" dirty="0"/>
              <a:t>output</a:t>
            </a:r>
          </a:p>
        </p:txBody>
      </p:sp>
      <p:pic>
        <p:nvPicPr>
          <p:cNvPr id="3" name="Picture 2">
            <a:extLst>
              <a:ext uri="{FF2B5EF4-FFF2-40B4-BE49-F238E27FC236}">
                <a16:creationId xmlns:a16="http://schemas.microsoft.com/office/drawing/2014/main" id="{5EEC8557-D942-4280-BC39-78230947EC0E}"/>
              </a:ext>
            </a:extLst>
          </p:cNvPr>
          <p:cNvPicPr>
            <a:picLocks noChangeAspect="1"/>
          </p:cNvPicPr>
          <p:nvPr/>
        </p:nvPicPr>
        <p:blipFill>
          <a:blip r:embed="rId4"/>
          <a:stretch>
            <a:fillRect/>
          </a:stretch>
        </p:blipFill>
        <p:spPr>
          <a:xfrm>
            <a:off x="757237" y="2915782"/>
            <a:ext cx="4276725" cy="1714500"/>
          </a:xfrm>
          <a:prstGeom prst="rect">
            <a:avLst/>
          </a:prstGeom>
        </p:spPr>
      </p:pic>
      <p:pic>
        <p:nvPicPr>
          <p:cNvPr id="5" name="Picture 4">
            <a:extLst>
              <a:ext uri="{FF2B5EF4-FFF2-40B4-BE49-F238E27FC236}">
                <a16:creationId xmlns:a16="http://schemas.microsoft.com/office/drawing/2014/main" id="{AA6620C0-9E4C-763D-30E4-2229B1D8124A}"/>
              </a:ext>
            </a:extLst>
          </p:cNvPr>
          <p:cNvPicPr>
            <a:picLocks noChangeAspect="1"/>
          </p:cNvPicPr>
          <p:nvPr/>
        </p:nvPicPr>
        <p:blipFill>
          <a:blip r:embed="rId5"/>
          <a:stretch>
            <a:fillRect/>
          </a:stretch>
        </p:blipFill>
        <p:spPr>
          <a:xfrm>
            <a:off x="6172200" y="3233737"/>
            <a:ext cx="3581400" cy="390525"/>
          </a:xfrm>
          <a:prstGeom prst="rect">
            <a:avLst/>
          </a:prstGeom>
        </p:spPr>
      </p:pic>
      <p:pic>
        <p:nvPicPr>
          <p:cNvPr id="6" name="Audio 5">
            <a:hlinkClick r:id="" action="ppaction://media"/>
            <a:extLst>
              <a:ext uri="{FF2B5EF4-FFF2-40B4-BE49-F238E27FC236}">
                <a16:creationId xmlns:a16="http://schemas.microsoft.com/office/drawing/2014/main" id="{8EC23A3D-420E-7396-5A23-B9E9756F12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74264586"/>
      </p:ext>
    </p:extLst>
  </p:cSld>
  <p:clrMapOvr>
    <a:masterClrMapping/>
  </p:clrMapOvr>
  <mc:AlternateContent xmlns:mc="http://schemas.openxmlformats.org/markup-compatibility/2006">
    <mc:Choice xmlns:p14="http://schemas.microsoft.com/office/powerpoint/2010/main" Requires="p14">
      <p:transition spd="slow" p14:dur="2000" advTm="15536"/>
    </mc:Choice>
    <mc:Fallback>
      <p:transition spd="slow" advTm="15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3905E9-996C-EE83-ABBB-6FE9CCD9FF30}"/>
              </a:ext>
            </a:extLst>
          </p:cNvPr>
          <p:cNvSpPr>
            <a:spLocks noGrp="1"/>
          </p:cNvSpPr>
          <p:nvPr>
            <p:ph type="title"/>
          </p:nvPr>
        </p:nvSpPr>
        <p:spPr>
          <a:xfrm>
            <a:off x="2895600" y="764373"/>
            <a:ext cx="8610600" cy="1293028"/>
          </a:xfrm>
        </p:spPr>
        <p:txBody>
          <a:bodyPr/>
          <a:lstStyle/>
          <a:p>
            <a:r>
              <a:rPr lang="en-US" dirty="0"/>
              <a:t>Test: </a:t>
            </a:r>
            <a:r>
              <a:rPr lang="en-US" dirty="0" err="1"/>
              <a:t>VerifyCollectionClearedTest</a:t>
            </a:r>
            <a:endParaRPr lang="en-US" dirty="0"/>
          </a:p>
        </p:txBody>
      </p:sp>
      <p:sp>
        <p:nvSpPr>
          <p:cNvPr id="10" name="Text Placeholder 2">
            <a:extLst>
              <a:ext uri="{FF2B5EF4-FFF2-40B4-BE49-F238E27FC236}">
                <a16:creationId xmlns:a16="http://schemas.microsoft.com/office/drawing/2014/main" id="{606C7A30-927F-E40C-CD21-566B129DFD21}"/>
              </a:ext>
            </a:extLst>
          </p:cNvPr>
          <p:cNvSpPr>
            <a:spLocks noGrp="1"/>
          </p:cNvSpPr>
          <p:nvPr>
            <p:ph type="body" idx="1"/>
          </p:nvPr>
        </p:nvSpPr>
        <p:spPr>
          <a:xfrm>
            <a:off x="685800" y="2194559"/>
            <a:ext cx="5334000" cy="4024125"/>
          </a:xfrm>
        </p:spPr>
        <p:txBody>
          <a:bodyPr/>
          <a:lstStyle/>
          <a:p>
            <a:r>
              <a:rPr lang="en-US" dirty="0"/>
              <a:t>code</a:t>
            </a:r>
          </a:p>
        </p:txBody>
      </p:sp>
      <p:sp>
        <p:nvSpPr>
          <p:cNvPr id="12" name="Text Placeholder 3">
            <a:extLst>
              <a:ext uri="{FF2B5EF4-FFF2-40B4-BE49-F238E27FC236}">
                <a16:creationId xmlns:a16="http://schemas.microsoft.com/office/drawing/2014/main" id="{B9148353-AE1E-71B5-ACCA-8A235C77025C}"/>
              </a:ext>
            </a:extLst>
          </p:cNvPr>
          <p:cNvSpPr>
            <a:spLocks noGrp="1"/>
          </p:cNvSpPr>
          <p:nvPr>
            <p:ph type="body" idx="2"/>
          </p:nvPr>
        </p:nvSpPr>
        <p:spPr>
          <a:xfrm>
            <a:off x="6172200" y="2194559"/>
            <a:ext cx="5334000" cy="4024125"/>
          </a:xfrm>
        </p:spPr>
        <p:txBody>
          <a:bodyPr/>
          <a:lstStyle/>
          <a:p>
            <a:r>
              <a:rPr lang="en-US" dirty="0"/>
              <a:t>output</a:t>
            </a:r>
          </a:p>
        </p:txBody>
      </p:sp>
      <p:pic>
        <p:nvPicPr>
          <p:cNvPr id="3" name="Picture 2">
            <a:extLst>
              <a:ext uri="{FF2B5EF4-FFF2-40B4-BE49-F238E27FC236}">
                <a16:creationId xmlns:a16="http://schemas.microsoft.com/office/drawing/2014/main" id="{14373A2D-4655-BFC0-52F9-9C669D22E270}"/>
              </a:ext>
            </a:extLst>
          </p:cNvPr>
          <p:cNvPicPr>
            <a:picLocks noChangeAspect="1"/>
          </p:cNvPicPr>
          <p:nvPr/>
        </p:nvPicPr>
        <p:blipFill>
          <a:blip r:embed="rId4"/>
          <a:stretch>
            <a:fillRect/>
          </a:stretch>
        </p:blipFill>
        <p:spPr>
          <a:xfrm>
            <a:off x="847536" y="2949887"/>
            <a:ext cx="4286250" cy="1200150"/>
          </a:xfrm>
          <a:prstGeom prst="rect">
            <a:avLst/>
          </a:prstGeom>
        </p:spPr>
      </p:pic>
      <p:pic>
        <p:nvPicPr>
          <p:cNvPr id="5" name="Picture 4">
            <a:extLst>
              <a:ext uri="{FF2B5EF4-FFF2-40B4-BE49-F238E27FC236}">
                <a16:creationId xmlns:a16="http://schemas.microsoft.com/office/drawing/2014/main" id="{CB40F24A-2277-D8D4-5FDB-57E22AE0BA32}"/>
              </a:ext>
            </a:extLst>
          </p:cNvPr>
          <p:cNvPicPr>
            <a:picLocks noChangeAspect="1"/>
          </p:cNvPicPr>
          <p:nvPr/>
        </p:nvPicPr>
        <p:blipFill>
          <a:blip r:embed="rId5"/>
          <a:stretch>
            <a:fillRect/>
          </a:stretch>
        </p:blipFill>
        <p:spPr>
          <a:xfrm>
            <a:off x="6247692" y="3057525"/>
            <a:ext cx="4295775" cy="371475"/>
          </a:xfrm>
          <a:prstGeom prst="rect">
            <a:avLst/>
          </a:prstGeom>
        </p:spPr>
      </p:pic>
      <p:pic>
        <p:nvPicPr>
          <p:cNvPr id="6" name="Audio 5">
            <a:hlinkClick r:id="" action="ppaction://media"/>
            <a:extLst>
              <a:ext uri="{FF2B5EF4-FFF2-40B4-BE49-F238E27FC236}">
                <a16:creationId xmlns:a16="http://schemas.microsoft.com/office/drawing/2014/main" id="{75D74D58-10E7-2B44-54A1-EF7B87B776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6004040"/>
      </p:ext>
    </p:extLst>
  </p:cSld>
  <p:clrMapOvr>
    <a:masterClrMapping/>
  </p:clrMapOvr>
  <mc:AlternateContent xmlns:mc="http://schemas.openxmlformats.org/markup-compatibility/2006">
    <mc:Choice xmlns:p14="http://schemas.microsoft.com/office/powerpoint/2010/main" Requires="p14">
      <p:transition spd="slow" p14:dur="2000" advTm="15846"/>
    </mc:Choice>
    <mc:Fallback>
      <p:transition spd="slow" advTm="15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3905E9-996C-EE83-ABBB-6FE9CCD9FF30}"/>
              </a:ext>
            </a:extLst>
          </p:cNvPr>
          <p:cNvSpPr>
            <a:spLocks noGrp="1"/>
          </p:cNvSpPr>
          <p:nvPr>
            <p:ph type="title"/>
          </p:nvPr>
        </p:nvSpPr>
        <p:spPr>
          <a:xfrm>
            <a:off x="2895600" y="764373"/>
            <a:ext cx="8610600" cy="1293028"/>
          </a:xfrm>
        </p:spPr>
        <p:txBody>
          <a:bodyPr/>
          <a:lstStyle/>
          <a:p>
            <a:r>
              <a:rPr lang="en-US" dirty="0"/>
              <a:t>Test: </a:t>
            </a:r>
            <a:r>
              <a:rPr lang="en-US" dirty="0" err="1"/>
              <a:t>IndexOutOfRangeTest</a:t>
            </a:r>
            <a:endParaRPr lang="en-US" dirty="0"/>
          </a:p>
        </p:txBody>
      </p:sp>
      <p:sp>
        <p:nvSpPr>
          <p:cNvPr id="10" name="Text Placeholder 2">
            <a:extLst>
              <a:ext uri="{FF2B5EF4-FFF2-40B4-BE49-F238E27FC236}">
                <a16:creationId xmlns:a16="http://schemas.microsoft.com/office/drawing/2014/main" id="{606C7A30-927F-E40C-CD21-566B129DFD21}"/>
              </a:ext>
            </a:extLst>
          </p:cNvPr>
          <p:cNvSpPr>
            <a:spLocks noGrp="1"/>
          </p:cNvSpPr>
          <p:nvPr>
            <p:ph type="body" idx="1"/>
          </p:nvPr>
        </p:nvSpPr>
        <p:spPr>
          <a:xfrm>
            <a:off x="685800" y="2194559"/>
            <a:ext cx="5334000" cy="4024125"/>
          </a:xfrm>
        </p:spPr>
        <p:txBody>
          <a:bodyPr/>
          <a:lstStyle/>
          <a:p>
            <a:r>
              <a:rPr lang="en-US" dirty="0"/>
              <a:t>code</a:t>
            </a:r>
          </a:p>
        </p:txBody>
      </p:sp>
      <p:sp>
        <p:nvSpPr>
          <p:cNvPr id="12" name="Text Placeholder 3">
            <a:extLst>
              <a:ext uri="{FF2B5EF4-FFF2-40B4-BE49-F238E27FC236}">
                <a16:creationId xmlns:a16="http://schemas.microsoft.com/office/drawing/2014/main" id="{B9148353-AE1E-71B5-ACCA-8A235C77025C}"/>
              </a:ext>
            </a:extLst>
          </p:cNvPr>
          <p:cNvSpPr>
            <a:spLocks noGrp="1"/>
          </p:cNvSpPr>
          <p:nvPr>
            <p:ph type="body" idx="2"/>
          </p:nvPr>
        </p:nvSpPr>
        <p:spPr>
          <a:xfrm>
            <a:off x="6172200" y="2194559"/>
            <a:ext cx="5334000" cy="4024125"/>
          </a:xfrm>
        </p:spPr>
        <p:txBody>
          <a:bodyPr/>
          <a:lstStyle/>
          <a:p>
            <a:r>
              <a:rPr lang="en-US" dirty="0"/>
              <a:t>output</a:t>
            </a:r>
          </a:p>
        </p:txBody>
      </p:sp>
      <p:pic>
        <p:nvPicPr>
          <p:cNvPr id="3" name="Picture 2">
            <a:extLst>
              <a:ext uri="{FF2B5EF4-FFF2-40B4-BE49-F238E27FC236}">
                <a16:creationId xmlns:a16="http://schemas.microsoft.com/office/drawing/2014/main" id="{DFB2040F-E228-14D1-4AB1-08054957D714}"/>
              </a:ext>
            </a:extLst>
          </p:cNvPr>
          <p:cNvPicPr>
            <a:picLocks noChangeAspect="1"/>
          </p:cNvPicPr>
          <p:nvPr/>
        </p:nvPicPr>
        <p:blipFill>
          <a:blip r:embed="rId4"/>
          <a:stretch>
            <a:fillRect/>
          </a:stretch>
        </p:blipFill>
        <p:spPr>
          <a:xfrm>
            <a:off x="757662" y="2973356"/>
            <a:ext cx="4991100" cy="1400175"/>
          </a:xfrm>
          <a:prstGeom prst="rect">
            <a:avLst/>
          </a:prstGeom>
        </p:spPr>
      </p:pic>
      <p:pic>
        <p:nvPicPr>
          <p:cNvPr id="5" name="Picture 4">
            <a:extLst>
              <a:ext uri="{FF2B5EF4-FFF2-40B4-BE49-F238E27FC236}">
                <a16:creationId xmlns:a16="http://schemas.microsoft.com/office/drawing/2014/main" id="{5A8796E4-4B42-C9B4-C3E3-9F3872E83C87}"/>
              </a:ext>
            </a:extLst>
          </p:cNvPr>
          <p:cNvPicPr>
            <a:picLocks noChangeAspect="1"/>
          </p:cNvPicPr>
          <p:nvPr/>
        </p:nvPicPr>
        <p:blipFill>
          <a:blip r:embed="rId5"/>
          <a:stretch>
            <a:fillRect/>
          </a:stretch>
        </p:blipFill>
        <p:spPr>
          <a:xfrm>
            <a:off x="6172200" y="2973356"/>
            <a:ext cx="3810000" cy="304800"/>
          </a:xfrm>
          <a:prstGeom prst="rect">
            <a:avLst/>
          </a:prstGeom>
        </p:spPr>
      </p:pic>
      <p:pic>
        <p:nvPicPr>
          <p:cNvPr id="13" name="Audio 12">
            <a:hlinkClick r:id="" action="ppaction://media"/>
            <a:extLst>
              <a:ext uri="{FF2B5EF4-FFF2-40B4-BE49-F238E27FC236}">
                <a16:creationId xmlns:a16="http://schemas.microsoft.com/office/drawing/2014/main" id="{DF8156E8-5043-286D-8D1B-900282DC50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26106973"/>
      </p:ext>
    </p:extLst>
  </p:cSld>
  <p:clrMapOvr>
    <a:masterClrMapping/>
  </p:clrMapOvr>
  <mc:AlternateContent xmlns:mc="http://schemas.openxmlformats.org/markup-compatibility/2006">
    <mc:Choice xmlns:p14="http://schemas.microsoft.com/office/powerpoint/2010/main" Requires="p14">
      <p:transition spd="slow" p14:dur="2000" advTm="17669"/>
    </mc:Choice>
    <mc:Fallback>
      <p:transition spd="slow" advTm="17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3905E9-996C-EE83-ABBB-6FE9CCD9FF30}"/>
              </a:ext>
            </a:extLst>
          </p:cNvPr>
          <p:cNvSpPr>
            <a:spLocks noGrp="1"/>
          </p:cNvSpPr>
          <p:nvPr>
            <p:ph type="title"/>
          </p:nvPr>
        </p:nvSpPr>
        <p:spPr>
          <a:xfrm>
            <a:off x="2895600" y="764373"/>
            <a:ext cx="8610600" cy="1293028"/>
          </a:xfrm>
        </p:spPr>
        <p:txBody>
          <a:bodyPr/>
          <a:lstStyle/>
          <a:p>
            <a:r>
              <a:rPr lang="en-US" dirty="0"/>
              <a:t>Test: </a:t>
            </a:r>
            <a:r>
              <a:rPr lang="en-US" dirty="0" err="1"/>
              <a:t>TestPopBack</a:t>
            </a:r>
            <a:endParaRPr lang="en-US" dirty="0"/>
          </a:p>
        </p:txBody>
      </p:sp>
      <p:sp>
        <p:nvSpPr>
          <p:cNvPr id="10" name="Text Placeholder 2">
            <a:extLst>
              <a:ext uri="{FF2B5EF4-FFF2-40B4-BE49-F238E27FC236}">
                <a16:creationId xmlns:a16="http://schemas.microsoft.com/office/drawing/2014/main" id="{606C7A30-927F-E40C-CD21-566B129DFD21}"/>
              </a:ext>
            </a:extLst>
          </p:cNvPr>
          <p:cNvSpPr>
            <a:spLocks noGrp="1"/>
          </p:cNvSpPr>
          <p:nvPr>
            <p:ph type="body" idx="1"/>
          </p:nvPr>
        </p:nvSpPr>
        <p:spPr>
          <a:xfrm>
            <a:off x="685800" y="2194559"/>
            <a:ext cx="5334000" cy="4024125"/>
          </a:xfrm>
        </p:spPr>
        <p:txBody>
          <a:bodyPr/>
          <a:lstStyle/>
          <a:p>
            <a:r>
              <a:rPr lang="en-US" dirty="0"/>
              <a:t>code</a:t>
            </a:r>
          </a:p>
        </p:txBody>
      </p:sp>
      <p:sp>
        <p:nvSpPr>
          <p:cNvPr id="12" name="Text Placeholder 3">
            <a:extLst>
              <a:ext uri="{FF2B5EF4-FFF2-40B4-BE49-F238E27FC236}">
                <a16:creationId xmlns:a16="http://schemas.microsoft.com/office/drawing/2014/main" id="{B9148353-AE1E-71B5-ACCA-8A235C77025C}"/>
              </a:ext>
            </a:extLst>
          </p:cNvPr>
          <p:cNvSpPr>
            <a:spLocks noGrp="1"/>
          </p:cNvSpPr>
          <p:nvPr>
            <p:ph type="body" idx="2"/>
          </p:nvPr>
        </p:nvSpPr>
        <p:spPr>
          <a:xfrm>
            <a:off x="6172200" y="2194559"/>
            <a:ext cx="5334000" cy="4024125"/>
          </a:xfrm>
        </p:spPr>
        <p:txBody>
          <a:bodyPr/>
          <a:lstStyle/>
          <a:p>
            <a:r>
              <a:rPr lang="en-US" dirty="0"/>
              <a:t>output</a:t>
            </a:r>
          </a:p>
        </p:txBody>
      </p:sp>
      <p:pic>
        <p:nvPicPr>
          <p:cNvPr id="3" name="Picture 2">
            <a:extLst>
              <a:ext uri="{FF2B5EF4-FFF2-40B4-BE49-F238E27FC236}">
                <a16:creationId xmlns:a16="http://schemas.microsoft.com/office/drawing/2014/main" id="{C4C87FC9-2682-1DC3-077F-B4580080C67F}"/>
              </a:ext>
            </a:extLst>
          </p:cNvPr>
          <p:cNvPicPr>
            <a:picLocks noChangeAspect="1"/>
          </p:cNvPicPr>
          <p:nvPr/>
        </p:nvPicPr>
        <p:blipFill>
          <a:blip r:embed="rId4"/>
          <a:stretch>
            <a:fillRect/>
          </a:stretch>
        </p:blipFill>
        <p:spPr>
          <a:xfrm>
            <a:off x="685800" y="3033901"/>
            <a:ext cx="3362325" cy="1514475"/>
          </a:xfrm>
          <a:prstGeom prst="rect">
            <a:avLst/>
          </a:prstGeom>
        </p:spPr>
      </p:pic>
      <p:pic>
        <p:nvPicPr>
          <p:cNvPr id="5" name="Picture 4">
            <a:extLst>
              <a:ext uri="{FF2B5EF4-FFF2-40B4-BE49-F238E27FC236}">
                <a16:creationId xmlns:a16="http://schemas.microsoft.com/office/drawing/2014/main" id="{FC4970B5-A9C4-3F89-4B3C-E9964B7E5E64}"/>
              </a:ext>
            </a:extLst>
          </p:cNvPr>
          <p:cNvPicPr>
            <a:picLocks noChangeAspect="1"/>
          </p:cNvPicPr>
          <p:nvPr/>
        </p:nvPicPr>
        <p:blipFill>
          <a:blip r:embed="rId5"/>
          <a:stretch>
            <a:fillRect/>
          </a:stretch>
        </p:blipFill>
        <p:spPr>
          <a:xfrm>
            <a:off x="6571495" y="3167015"/>
            <a:ext cx="3467100" cy="342900"/>
          </a:xfrm>
          <a:prstGeom prst="rect">
            <a:avLst/>
          </a:prstGeom>
        </p:spPr>
      </p:pic>
      <p:pic>
        <p:nvPicPr>
          <p:cNvPr id="14" name="Audio 13">
            <a:hlinkClick r:id="" action="ppaction://media"/>
            <a:extLst>
              <a:ext uri="{FF2B5EF4-FFF2-40B4-BE49-F238E27FC236}">
                <a16:creationId xmlns:a16="http://schemas.microsoft.com/office/drawing/2014/main" id="{38D98CBD-9F92-BBEE-F39A-10AA8B30EB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48380039"/>
      </p:ext>
    </p:extLst>
  </p:cSld>
  <p:clrMapOvr>
    <a:masterClrMapping/>
  </p:clrMapOvr>
  <mc:AlternateContent xmlns:mc="http://schemas.openxmlformats.org/markup-compatibility/2006">
    <mc:Choice xmlns:p14="http://schemas.microsoft.com/office/powerpoint/2010/main" Requires="p14">
      <p:transition spd="slow" p14:dur="2000" advTm="14098"/>
    </mc:Choice>
    <mc:Fallback>
      <p:transition spd="slow" advTm="14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A78A1172-C2D5-EE3F-4723-4169973E02A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238"/>
    </mc:Choice>
    <mc:Fallback>
      <p:transition spd="slow" advTm="11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dirty="0">
                <a:solidFill>
                  <a:schemeClr val="bg1"/>
                </a:solidFill>
                <a:latin typeface="Century Gothic" panose="020B0502020202020204" pitchFamily="34" charset="0"/>
              </a:rPr>
              <a:t>“</a:t>
            </a:r>
            <a:r>
              <a:rPr lang="en-US" b="0" i="0" dirty="0" err="1">
                <a:solidFill>
                  <a:schemeClr val="bg1"/>
                </a:solidFill>
                <a:effectLst/>
                <a:latin typeface="Century Gothic" panose="020B0502020202020204" pitchFamily="34" charset="0"/>
              </a:rPr>
              <a:t>DevSecOps</a:t>
            </a:r>
            <a:r>
              <a:rPr lang="en-US" b="0" i="0" dirty="0">
                <a:solidFill>
                  <a:schemeClr val="bg1"/>
                </a:solidFill>
                <a:effectLst/>
                <a:latin typeface="Century Gothic" panose="020B0502020202020204" pitchFamily="34" charset="0"/>
              </a:rPr>
              <a:t> stands for development, security, and operations. It's an approach to culture, automation, and platform design that integrates security as a shared responsibility throughout the entire IT lifecycle.”</a:t>
            </a:r>
            <a:endParaRPr lang="en-US" dirty="0">
              <a:solidFill>
                <a:schemeClr val="bg1"/>
              </a:solidFill>
              <a:latin typeface="Century Gothic" panose="020B0502020202020204" pitchFamily="34" charset="0"/>
            </a:endParaRPr>
          </a:p>
          <a:p>
            <a:pPr marL="457200" lvl="1" indent="0" algn="l" rtl="0">
              <a:lnSpc>
                <a:spcPct val="90000"/>
              </a:lnSpc>
              <a:spcBef>
                <a:spcPts val="0"/>
              </a:spcBef>
              <a:spcAft>
                <a:spcPts val="0"/>
              </a:spcAft>
              <a:buClr>
                <a:schemeClr val="lt1"/>
              </a:buClr>
              <a:buSzPts val="2000"/>
              <a:buNone/>
            </a:pPr>
            <a:endParaRPr lang="en-US" dirty="0"/>
          </a:p>
          <a:p>
            <a:pPr marL="800100" lvl="1" algn="l" rtl="0">
              <a:lnSpc>
                <a:spcPct val="90000"/>
              </a:lnSpc>
              <a:spcBef>
                <a:spcPts val="0"/>
              </a:spcBef>
              <a:spcAft>
                <a:spcPts val="0"/>
              </a:spcAft>
              <a:buClr>
                <a:schemeClr val="lt1"/>
              </a:buClr>
              <a:buSzPts val="2000"/>
              <a:buFontTx/>
              <a:buChar char="-"/>
            </a:pPr>
            <a:r>
              <a:rPr lang="en-US" dirty="0"/>
              <a:t>RedHat.com</a:t>
            </a:r>
          </a:p>
          <a:p>
            <a:pPr marL="457200" lvl="1" indent="0" algn="l" rtl="0">
              <a:lnSpc>
                <a:spcPct val="90000"/>
              </a:lnSpc>
              <a:spcBef>
                <a:spcPts val="0"/>
              </a:spcBef>
              <a:spcAft>
                <a:spcPts val="0"/>
              </a:spcAft>
              <a:buClr>
                <a:schemeClr val="lt1"/>
              </a:buClr>
              <a:buSzPts val="2000"/>
              <a:buNone/>
            </a:pPr>
            <a:r>
              <a:rPr lang="en-US" dirty="0"/>
              <a:t>Tools:</a:t>
            </a:r>
          </a:p>
          <a:p>
            <a:pPr marL="457200" lvl="1" indent="0" algn="l" rtl="0">
              <a:lnSpc>
                <a:spcPct val="90000"/>
              </a:lnSpc>
              <a:spcBef>
                <a:spcPts val="0"/>
              </a:spcBef>
              <a:spcAft>
                <a:spcPts val="0"/>
              </a:spcAft>
              <a:buClr>
                <a:schemeClr val="lt1"/>
              </a:buClr>
              <a:buSzPts val="2000"/>
              <a:buNone/>
            </a:pPr>
            <a:endParaRPr lang="en-US" dirty="0"/>
          </a:p>
          <a:p>
            <a:pPr marL="457200" lvl="1" indent="0" algn="l" rtl="0">
              <a:lnSpc>
                <a:spcPct val="90000"/>
              </a:lnSpc>
              <a:spcBef>
                <a:spcPts val="0"/>
              </a:spcBef>
              <a:spcAft>
                <a:spcPts val="0"/>
              </a:spcAft>
              <a:buClr>
                <a:schemeClr val="lt1"/>
              </a:buClr>
              <a:buSzPts val="2000"/>
              <a:buNone/>
            </a:pPr>
            <a:r>
              <a:rPr lang="en-US" dirty="0" err="1"/>
              <a:t>CPPCheck</a:t>
            </a:r>
            <a:r>
              <a:rPr lang="en-US" dirty="0"/>
              <a:t>: static code analysis (</a:t>
            </a:r>
            <a:r>
              <a:rPr lang="en-US" dirty="0">
                <a:hlinkClick r:id="rId6"/>
              </a:rPr>
              <a:t>https://cppcheck.sourceforge.io/</a:t>
            </a:r>
            <a:r>
              <a:rPr lang="en-US" dirty="0"/>
              <a:t>) </a:t>
            </a:r>
          </a:p>
          <a:p>
            <a:pPr marL="457200" lvl="1" indent="0" algn="l" rtl="0">
              <a:lnSpc>
                <a:spcPct val="90000"/>
              </a:lnSpc>
              <a:spcBef>
                <a:spcPts val="0"/>
              </a:spcBef>
              <a:spcAft>
                <a:spcPts val="0"/>
              </a:spcAft>
              <a:buClr>
                <a:schemeClr val="lt1"/>
              </a:buClr>
              <a:buSzPts val="2000"/>
              <a:buNone/>
            </a:pPr>
            <a:endParaRPr lang="en-US" dirty="0"/>
          </a:p>
          <a:p>
            <a:pPr marL="457200" lvl="1" indent="0" algn="l" rtl="0">
              <a:lnSpc>
                <a:spcPct val="90000"/>
              </a:lnSpc>
              <a:spcBef>
                <a:spcPts val="0"/>
              </a:spcBef>
              <a:spcAft>
                <a:spcPts val="0"/>
              </a:spcAft>
              <a:buClr>
                <a:schemeClr val="lt1"/>
              </a:buClr>
              <a:buSzPts val="2000"/>
              <a:buNone/>
            </a:pPr>
            <a:r>
              <a:rPr lang="en-US" dirty="0"/>
              <a:t>Clang: front-end compiler (</a:t>
            </a:r>
            <a:r>
              <a:rPr lang="en-US" dirty="0">
                <a:hlinkClick r:id="rId7"/>
              </a:rPr>
              <a:t>https://clang.llvm.org/</a:t>
            </a:r>
            <a:r>
              <a:rPr lang="en-US" dirty="0"/>
              <a:t>)</a:t>
            </a:r>
          </a:p>
          <a:p>
            <a:pPr marL="457200" lvl="1" indent="0" algn="l" rtl="0">
              <a:lnSpc>
                <a:spcPct val="90000"/>
              </a:lnSpc>
              <a:spcBef>
                <a:spcPts val="0"/>
              </a:spcBef>
              <a:spcAft>
                <a:spcPts val="0"/>
              </a:spcAft>
              <a:buClr>
                <a:schemeClr val="lt1"/>
              </a:buClr>
              <a:buSzPts val="2000"/>
              <a:buNone/>
            </a:pPr>
            <a:endParaRPr lang="en-US" dirty="0"/>
          </a:p>
          <a:p>
            <a:pPr marL="457200" lvl="1" indent="0" algn="l" rtl="0">
              <a:lnSpc>
                <a:spcPct val="90000"/>
              </a:lnSpc>
              <a:spcBef>
                <a:spcPts val="0"/>
              </a:spcBef>
              <a:spcAft>
                <a:spcPts val="0"/>
              </a:spcAft>
              <a:buClr>
                <a:schemeClr val="lt1"/>
              </a:buClr>
              <a:buSzPts val="2000"/>
              <a:buNone/>
            </a:pPr>
            <a:r>
              <a:rPr lang="en-US" dirty="0" err="1"/>
              <a:t>Parasoft</a:t>
            </a:r>
            <a:r>
              <a:rPr lang="en-US" dirty="0"/>
              <a:t>: automated testing suite (</a:t>
            </a:r>
            <a:r>
              <a:rPr lang="en-US" dirty="0">
                <a:hlinkClick r:id="rId8"/>
              </a:rPr>
              <a:t>https://www.parasoft.com/</a:t>
            </a:r>
            <a:r>
              <a:rPr lang="en-US" dirty="0"/>
              <a:t>)</a:t>
            </a:r>
          </a:p>
        </p:txBody>
      </p:sp>
      <p:pic>
        <p:nvPicPr>
          <p:cNvPr id="211" name="Google Shape;211;p10"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F4070188-499D-38AA-2E6A-35DD796E593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435"/>
    </mc:Choice>
    <mc:Fallback>
      <p:transition spd="slow" advTm="39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lt1"/>
              </a:buClr>
              <a:buSzPts val="2000"/>
              <a:buNone/>
            </a:pPr>
            <a:r>
              <a:rPr lang="en-US" sz="2400" i="1" dirty="0"/>
              <a:t>Risk of waiting:</a:t>
            </a:r>
          </a:p>
          <a:p>
            <a:pPr marL="285750" indent="-285750">
              <a:spcBef>
                <a:spcPts val="0"/>
              </a:spcBef>
              <a:buSzPts val="2000"/>
            </a:pPr>
            <a:r>
              <a:rPr lang="en-US" sz="2400" dirty="0"/>
              <a:t>Harm to data</a:t>
            </a:r>
          </a:p>
          <a:p>
            <a:pPr marL="285750" indent="-285750">
              <a:spcBef>
                <a:spcPts val="0"/>
              </a:spcBef>
              <a:buSzPts val="2000"/>
            </a:pPr>
            <a:r>
              <a:rPr lang="en-US" sz="2400" dirty="0"/>
              <a:t>Harm to customer trust</a:t>
            </a:r>
          </a:p>
          <a:p>
            <a:pPr marL="285750" indent="-285750">
              <a:spcBef>
                <a:spcPts val="0"/>
              </a:spcBef>
              <a:buSzPts val="2000"/>
            </a:pPr>
            <a:r>
              <a:rPr lang="en-US" sz="2400" dirty="0"/>
              <a:t>Financial cost</a:t>
            </a:r>
          </a:p>
          <a:p>
            <a:pPr marL="285750" indent="-285750">
              <a:spcBef>
                <a:spcPts val="0"/>
              </a:spcBef>
              <a:buSzPts val="2000"/>
            </a:pPr>
            <a:r>
              <a:rPr lang="en-US" sz="2400" dirty="0"/>
              <a:t>Potential future damages of multiple attacks</a:t>
            </a:r>
          </a:p>
          <a:p>
            <a:pPr marL="0" indent="0">
              <a:spcBef>
                <a:spcPts val="0"/>
              </a:spcBef>
              <a:buSzPts val="2000"/>
              <a:buNone/>
            </a:pPr>
            <a:endParaRPr lang="en-US" sz="2400" dirty="0"/>
          </a:p>
          <a:p>
            <a:pPr marL="0" indent="0">
              <a:spcBef>
                <a:spcPts val="0"/>
              </a:spcBef>
              <a:buSzPts val="2000"/>
              <a:buNone/>
            </a:pPr>
            <a:endParaRPr lang="en-US" sz="2400" dirty="0"/>
          </a:p>
          <a:p>
            <a:pPr marL="0" indent="0">
              <a:spcBef>
                <a:spcPts val="0"/>
              </a:spcBef>
              <a:buSzPts val="2000"/>
              <a:buNone/>
            </a:pPr>
            <a:r>
              <a:rPr lang="en-US" sz="2400" i="1" dirty="0"/>
              <a:t>Benefits of early action:</a:t>
            </a:r>
          </a:p>
          <a:p>
            <a:pPr marL="285750" indent="-285750">
              <a:spcBef>
                <a:spcPts val="0"/>
              </a:spcBef>
              <a:buSzPts val="2000"/>
            </a:pPr>
            <a:r>
              <a:rPr lang="en-US" sz="2400" dirty="0"/>
              <a:t>Mitigate possible damage</a:t>
            </a:r>
          </a:p>
          <a:p>
            <a:pPr marL="285750" indent="-285750">
              <a:spcBef>
                <a:spcPts val="0"/>
              </a:spcBef>
              <a:buSzPts val="2000"/>
            </a:pPr>
            <a:r>
              <a:rPr lang="en-US" sz="2400" dirty="0"/>
              <a:t>Prevent threats</a:t>
            </a:r>
          </a:p>
          <a:p>
            <a:pPr marL="285750" indent="-285750">
              <a:spcBef>
                <a:spcPts val="0"/>
              </a:spcBef>
              <a:buSzPts val="2000"/>
            </a:pPr>
            <a:r>
              <a:rPr lang="en-US" sz="2400" dirty="0"/>
              <a:t>Create structure and consistency in security</a:t>
            </a:r>
          </a:p>
          <a:p>
            <a:pPr marL="285750" indent="-285750">
              <a:spcBef>
                <a:spcPts val="0"/>
              </a:spcBef>
              <a:buSzPts val="2000"/>
            </a:pPr>
            <a:r>
              <a:rPr lang="en-US" sz="2400" dirty="0"/>
              <a:t>Reduce possible testing overhead</a:t>
            </a:r>
          </a:p>
          <a:p>
            <a:pPr marL="228600" lvl="0" indent="-228600" algn="l" rtl="0">
              <a:lnSpc>
                <a:spcPct val="90000"/>
              </a:lnSpc>
              <a:spcBef>
                <a:spcPts val="0"/>
              </a:spcBef>
              <a:spcAft>
                <a:spcPts val="0"/>
              </a:spcAft>
              <a:buClr>
                <a:schemeClr val="lt1"/>
              </a:buClr>
              <a:buSzPts val="2000"/>
              <a:buChar char="•"/>
            </a:pPr>
            <a:endParaRPr lang="en-US" dirty="0"/>
          </a:p>
        </p:txBody>
      </p:sp>
      <p:sp>
        <p:nvSpPr>
          <p:cNvPr id="2" name="Text Placeholder 1">
            <a:extLst>
              <a:ext uri="{FF2B5EF4-FFF2-40B4-BE49-F238E27FC236}">
                <a16:creationId xmlns:a16="http://schemas.microsoft.com/office/drawing/2014/main" id="{C2A76974-4261-75EB-34FA-4EEA15B43604}"/>
              </a:ext>
            </a:extLst>
          </p:cNvPr>
          <p:cNvSpPr>
            <a:spLocks noGrp="1"/>
          </p:cNvSpPr>
          <p:nvPr>
            <p:ph type="body" idx="2"/>
          </p:nvPr>
        </p:nvSpPr>
        <p:spPr/>
        <p:txBody>
          <a:bodyPr/>
          <a:lstStyle/>
          <a:p>
            <a:r>
              <a:rPr lang="en-US" dirty="0"/>
              <a:t>Example Case: Yahoo</a:t>
            </a:r>
          </a:p>
          <a:p>
            <a:pPr marL="114300" indent="0">
              <a:buNone/>
            </a:pPr>
            <a:r>
              <a:rPr lang="en-US" dirty="0"/>
              <a:t>In August of 2013, an attack on Yahoo led to more than 3 billion user accounts had been accessed by a hacking group. As Yahoo was in the middle of selling its main internet business to Verizon, this attack lost Yahoo $300 million on the deal after disclosing the attack.</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05205B52-6B31-083C-1756-30931E6BC485}"/>
              </a:ext>
            </a:extLst>
          </p:cNvPr>
          <p:cNvSpPr txBox="1"/>
          <p:nvPr/>
        </p:nvSpPr>
        <p:spPr>
          <a:xfrm>
            <a:off x="304046" y="6188185"/>
            <a:ext cx="8495922" cy="307777"/>
          </a:xfrm>
          <a:prstGeom prst="rect">
            <a:avLst/>
          </a:prstGeom>
          <a:noFill/>
        </p:spPr>
        <p:txBody>
          <a:bodyPr wrap="square">
            <a:spAutoFit/>
          </a:bodyPr>
          <a:lstStyle/>
          <a:p>
            <a:r>
              <a:rPr lang="en-US" dirty="0">
                <a:solidFill>
                  <a:schemeClr val="bg1"/>
                </a:solidFill>
              </a:rPr>
              <a:t>Source: https://www.csoonline.com/article/2130877/the-biggest-data-breaches-of-the-21st-century.html</a:t>
            </a:r>
          </a:p>
        </p:txBody>
      </p:sp>
      <p:pic>
        <p:nvPicPr>
          <p:cNvPr id="22" name="Audio 21">
            <a:hlinkClick r:id="" action="ppaction://media"/>
            <a:extLst>
              <a:ext uri="{FF2B5EF4-FFF2-40B4-BE49-F238E27FC236}">
                <a16:creationId xmlns:a16="http://schemas.microsoft.com/office/drawing/2014/main" id="{128E1F90-7DC7-4378-0607-EF035431BA8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048"/>
    </mc:Choice>
    <mc:Fallback>
      <p:transition spd="slow" advTm="69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99588" y="2194560"/>
            <a:ext cx="11406612" cy="4024125"/>
          </a:xfrm>
          <a:prstGeom prst="rect">
            <a:avLst/>
          </a:prstGeom>
          <a:noFill/>
          <a:ln>
            <a:noFill/>
          </a:ln>
        </p:spPr>
        <p:txBody>
          <a:bodyPr spcFirstLastPara="1" wrap="square" lIns="91425" tIns="45700" rIns="91425" bIns="45700" anchor="t" anchorCtr="0">
            <a:normAutofit/>
          </a:bodyPr>
          <a:lstStyle/>
          <a:p>
            <a:pPr marL="1600200" lvl="3" indent="-228600">
              <a:spcBef>
                <a:spcPts val="0"/>
              </a:spcBef>
            </a:pPr>
            <a:r>
              <a:rPr lang="en-US" sz="2000" dirty="0"/>
              <a:t>This policy is the start and foundation of security at Green Pace</a:t>
            </a:r>
          </a:p>
          <a:p>
            <a:pPr marL="1600200" lvl="3" indent="-228600">
              <a:spcBef>
                <a:spcPts val="0"/>
              </a:spcBef>
            </a:pPr>
            <a:r>
              <a:rPr lang="en-US" sz="2000" dirty="0"/>
              <a:t>However, every </a:t>
            </a:r>
            <a:r>
              <a:rPr lang="en-US" sz="2000"/>
              <a:t>policy need </a:t>
            </a:r>
            <a:r>
              <a:rPr lang="en-US" sz="2000" dirty="0"/>
              <a:t>to be subject to regular review and updates as threats are constantly evolving and improving</a:t>
            </a:r>
          </a:p>
          <a:p>
            <a:pPr marL="2057400" lvl="4" indent="-228600">
              <a:spcBef>
                <a:spcPts val="0"/>
              </a:spcBef>
            </a:pPr>
            <a:r>
              <a:rPr lang="en-US" sz="1400" dirty="0"/>
              <a:t>Waiting for an attack before acting leads to costing more than the upfront cost of being prepared beforehand</a:t>
            </a:r>
          </a:p>
          <a:p>
            <a:pPr marL="1600200" lvl="3" indent="-228600">
              <a:spcBef>
                <a:spcPts val="0"/>
              </a:spcBef>
            </a:pPr>
            <a:r>
              <a:rPr lang="en-US" sz="2000" dirty="0"/>
              <a:t>Annual checks from an outside, third-party source, such as a white hat security firm, will give the security a real-world test to find possible vulnerabilities</a:t>
            </a:r>
          </a:p>
          <a:p>
            <a:pPr marL="1600200" lvl="3" indent="-228600">
              <a:spcBef>
                <a:spcPts val="0"/>
              </a:spcBef>
            </a:pPr>
            <a:r>
              <a:rPr lang="en-US" sz="2000" dirty="0"/>
              <a:t>To ensure security is consistently at the forefront of progress, do not leave security until the end of development. Instead, early application of these policies will promote better security</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9C7573AE-0A0C-1D6D-93A4-1A3F50F0A8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79"/>
    </mc:Choice>
    <mc:Fallback>
      <p:transition spd="slow" advTm="41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Adopting best practices and coding standards, defense in depth, constant consideration to potential attacks and their motives, and keep a “zero-trust” policy towards security and prevention throughout development will help to transform DevOps into </a:t>
            </a:r>
            <a:r>
              <a:rPr lang="en-US" dirty="0" err="1"/>
              <a:t>DevSecOps</a:t>
            </a:r>
            <a:r>
              <a:rPr lang="en-US" dirty="0"/>
              <a:t> at Green Pace.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E8DDAE69-2C2E-C331-E64B-0AAA7367818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190"/>
    </mc:Choice>
    <mc:Fallback>
      <p:transition spd="slow" advTm="21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indent="-457200">
              <a:lnSpc>
                <a:spcPct val="150000"/>
              </a:lnSpc>
              <a:spcBef>
                <a:spcPts val="0"/>
              </a:spcBef>
              <a:buSzPts val="2200"/>
              <a:buNone/>
            </a:pPr>
            <a:r>
              <a:rPr lang="en-US" sz="1400" dirty="0">
                <a:effectLst/>
              </a:rPr>
              <a:t>Lord, N. (2022, November 28). </a:t>
            </a:r>
            <a:r>
              <a:rPr lang="en-US" sz="1400" i="1" dirty="0">
                <a:effectLst/>
              </a:rPr>
              <a:t>Data Protection: Data in transit vs. data at rest</a:t>
            </a:r>
            <a:r>
              <a:rPr lang="en-US" sz="1400" dirty="0">
                <a:effectLst/>
              </a:rPr>
              <a:t>. Digital Guardian. Retrieved December 10, 	2022, from </a:t>
            </a:r>
            <a:r>
              <a:rPr lang="en-US" sz="1400" dirty="0">
                <a:effectLst/>
                <a:hlinkClick r:id="rId6"/>
              </a:rPr>
              <a:t>https://digitalguardian.com/blog/data-protection-data-in-transit-vs-data-at-rest </a:t>
            </a:r>
            <a:endParaRPr lang="en-US" sz="1400" dirty="0">
              <a:effectLst/>
            </a:endParaRPr>
          </a:p>
          <a:p>
            <a:pPr marL="0" indent="-457200">
              <a:lnSpc>
                <a:spcPct val="150000"/>
              </a:lnSpc>
              <a:spcBef>
                <a:spcPts val="0"/>
              </a:spcBef>
              <a:buSzPts val="2200"/>
              <a:buNone/>
            </a:pPr>
            <a:r>
              <a:rPr lang="en-US" sz="1400" i="1" dirty="0">
                <a:effectLst/>
              </a:rPr>
              <a:t>What is </a:t>
            </a:r>
            <a:r>
              <a:rPr lang="en-US" sz="1400" i="1" dirty="0" err="1">
                <a:effectLst/>
              </a:rPr>
              <a:t>DevSecOps</a:t>
            </a:r>
            <a:r>
              <a:rPr lang="en-US" sz="1400" i="1" dirty="0">
                <a:effectLst/>
              </a:rPr>
              <a:t>?</a:t>
            </a:r>
            <a:r>
              <a:rPr lang="en-US" sz="1400" dirty="0">
                <a:effectLst/>
              </a:rPr>
              <a:t> Red Hat - We make open source technologies for the enterprise. (2022). Retrieved December 10, 2022, 	from </a:t>
            </a:r>
            <a:r>
              <a:rPr lang="en-US" sz="1400" dirty="0">
                <a:effectLst/>
                <a:hlinkClick r:id="rId7"/>
              </a:rPr>
              <a:t>https://www.redhat.com/en/topics/devops/what-is-devsecops </a:t>
            </a:r>
            <a:endParaRPr lang="en-US" sz="1400" dirty="0">
              <a:effectLst/>
            </a:endParaRPr>
          </a:p>
          <a:p>
            <a:pPr marL="0" indent="-457200">
              <a:lnSpc>
                <a:spcPct val="150000"/>
              </a:lnSpc>
              <a:spcBef>
                <a:spcPts val="0"/>
              </a:spcBef>
              <a:buSzPts val="2200"/>
              <a:buNone/>
            </a:pPr>
            <a:r>
              <a:rPr lang="en-US" sz="1400" dirty="0">
                <a:effectLst/>
              </a:rPr>
              <a:t>TechTarget. (2019, August 15). </a:t>
            </a:r>
            <a:r>
              <a:rPr lang="en-US" sz="1400" i="1" dirty="0">
                <a:effectLst/>
              </a:rPr>
              <a:t>What is unit testing? definition from whatis.com</a:t>
            </a:r>
            <a:r>
              <a:rPr lang="en-US" sz="1400" dirty="0">
                <a:effectLst/>
              </a:rPr>
              <a:t>. Software Quality. Retrieved December 4, 	2022, from </a:t>
            </a:r>
            <a:r>
              <a:rPr lang="en-US" sz="1400" dirty="0">
                <a:effectLst/>
                <a:hlinkClick r:id="rId8"/>
              </a:rPr>
              <a:t>https://www.techtarget.com/searchsoftwarequality/definition/unit-	testing#:~:text=The%20main%20objective%20of%20unit,find%20in%20later%20testing%20stages</a:t>
            </a:r>
            <a:r>
              <a:rPr lang="en-US" sz="1400" dirty="0">
                <a:effectLst/>
              </a:rPr>
              <a:t>. </a:t>
            </a:r>
          </a:p>
          <a:p>
            <a:pPr marL="0" indent="-457200">
              <a:lnSpc>
                <a:spcPct val="150000"/>
              </a:lnSpc>
              <a:spcBef>
                <a:spcPts val="0"/>
              </a:spcBef>
              <a:buSzPts val="2200"/>
              <a:buNone/>
            </a:pPr>
            <a:r>
              <a:rPr lang="en-US" sz="1400" dirty="0">
                <a:effectLst/>
              </a:rPr>
              <a:t>TechTarget. (2010, November 16). </a:t>
            </a:r>
            <a:r>
              <a:rPr lang="en-US" sz="1400" i="1" dirty="0">
                <a:effectLst/>
              </a:rPr>
              <a:t>What is authentication, Authorization, and accounting (AAA)?: Definition from 	TechTarget</a:t>
            </a:r>
            <a:r>
              <a:rPr lang="en-US" sz="1400" dirty="0">
                <a:effectLst/>
              </a:rPr>
              <a:t>. Security. Retrieved December 10, 2022, from 	</a:t>
            </a:r>
            <a:r>
              <a:rPr lang="en-US" sz="1400" dirty="0">
                <a:effectLst/>
                <a:hlinkClick r:id="rId9"/>
              </a:rPr>
              <a:t>https://www.techtarget.com/searchsecurity/definition/authentication-authorization-and-accounting </a:t>
            </a:r>
            <a:endParaRPr lang="en-US" sz="1400" dirty="0">
              <a:effectLst/>
            </a:endParaRPr>
          </a:p>
          <a:p>
            <a:pPr marL="0" indent="-457200">
              <a:lnSpc>
                <a:spcPct val="150000"/>
              </a:lnSpc>
              <a:spcBef>
                <a:spcPts val="0"/>
              </a:spcBef>
              <a:buSzPts val="2200"/>
              <a:buNone/>
            </a:pPr>
            <a:r>
              <a:rPr lang="en-US" sz="1400" dirty="0">
                <a:effectLst/>
              </a:rPr>
              <a:t>Hill, M., &amp; </a:t>
            </a:r>
            <a:r>
              <a:rPr lang="en-US" sz="1400" dirty="0" err="1">
                <a:effectLst/>
              </a:rPr>
              <a:t>Swinhoe</a:t>
            </a:r>
            <a:r>
              <a:rPr lang="en-US" sz="1400" dirty="0">
                <a:effectLst/>
              </a:rPr>
              <a:t>, D. (2022, November 8). </a:t>
            </a:r>
            <a:r>
              <a:rPr lang="en-US" sz="1400" i="1" dirty="0">
                <a:effectLst/>
              </a:rPr>
              <a:t>The 15 biggest data breaches of the 21st Century</a:t>
            </a:r>
            <a:r>
              <a:rPr lang="en-US" sz="1400" dirty="0">
                <a:effectLst/>
              </a:rPr>
              <a:t>. CSO Online. Retrieved 	December 10, 2022, from </a:t>
            </a:r>
            <a:r>
              <a:rPr lang="en-US" sz="1400" dirty="0">
                <a:effectLst/>
                <a:hlinkClick r:id="rId10"/>
              </a:rPr>
              <a:t>https://www.csoonline.com/article/2130877/the-biggest-data-breaches-of-the-21st-	century.html </a:t>
            </a:r>
            <a:endParaRPr lang="en-US" sz="1400" dirty="0">
              <a:effectLst/>
            </a:endParaRPr>
          </a:p>
          <a:p>
            <a:pPr marL="0" indent="-457200">
              <a:lnSpc>
                <a:spcPct val="150000"/>
              </a:lnSpc>
              <a:spcBef>
                <a:spcPts val="0"/>
              </a:spcBef>
              <a:buSzPts val="2200"/>
              <a:buNone/>
            </a:pPr>
            <a:endParaRPr lang="en-US" sz="1400" dirty="0">
              <a:effectLst/>
            </a:endParaRPr>
          </a:p>
          <a:p>
            <a:pPr marL="0" indent="-457200">
              <a:lnSpc>
                <a:spcPct val="150000"/>
              </a:lnSpc>
              <a:spcBef>
                <a:spcPts val="0"/>
              </a:spcBef>
              <a:buSzPts val="2200"/>
              <a:buNone/>
            </a:pPr>
            <a:endParaRPr lang="en-US" sz="1400" dirty="0">
              <a:effectLst/>
            </a:endParaRPr>
          </a:p>
          <a:p>
            <a:pPr marL="0" indent="-457200">
              <a:spcBef>
                <a:spcPts val="0"/>
              </a:spcBef>
              <a:buSzPts val="2200"/>
              <a:buNone/>
            </a:pPr>
            <a:endParaRPr lang="en-US" sz="1400" dirty="0">
              <a:effectLst/>
            </a:endParaRP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B0203E4-4955-49D6-2BCA-AAFEA6963DC9}"/>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32"/>
    </mc:Choice>
    <mc:Fallback>
      <p:transition spd="slow" advTm="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2" name="Text Placeholder 1">
            <a:extLst>
              <a:ext uri="{FF2B5EF4-FFF2-40B4-BE49-F238E27FC236}">
                <a16:creationId xmlns:a16="http://schemas.microsoft.com/office/drawing/2014/main" id="{A7A72423-615F-955E-3907-3607C75B687A}"/>
              </a:ext>
            </a:extLst>
          </p:cNvPr>
          <p:cNvSpPr>
            <a:spLocks noGrp="1"/>
          </p:cNvSpPr>
          <p:nvPr>
            <p:ph type="body" idx="1"/>
          </p:nvPr>
        </p:nvSpPr>
        <p:spPr>
          <a:xfrm>
            <a:off x="6970142" y="2194560"/>
            <a:ext cx="4536057" cy="4024125"/>
          </a:xfrm>
        </p:spPr>
        <p:txBody>
          <a:bodyPr/>
          <a:lstStyle/>
          <a:p>
            <a:pPr marL="114300" indent="0">
              <a:buNone/>
            </a:pPr>
            <a:r>
              <a:rPr lang="en-US" dirty="0"/>
              <a:t>Defense in depth is the philosophy that information security mechanisms are carefully and thoughtfully layered in ordered to create a strong protection against risks and possible vulnerabilities in a system.</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82084" y="229643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76FC53BB-EB7E-D74E-2899-897F0DA1A73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122"/>
    </mc:Choice>
    <mc:Fallback>
      <p:transition spd="slow" advTm="23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E00F7C8D-FF79-76C5-985D-20BD9A62C795}"/>
              </a:ext>
            </a:extLst>
          </p:cNvPr>
          <p:cNvGraphicFramePr>
            <a:graphicFrameLocks noGrp="1"/>
          </p:cNvGraphicFramePr>
          <p:nvPr>
            <p:extLst>
              <p:ext uri="{D42A27DB-BD31-4B8C-83A1-F6EECF244321}">
                <p14:modId xmlns:p14="http://schemas.microsoft.com/office/powerpoint/2010/main" val="3709750078"/>
              </p:ext>
            </p:extLst>
          </p:nvPr>
        </p:nvGraphicFramePr>
        <p:xfrm>
          <a:off x="685800" y="1802920"/>
          <a:ext cx="9890184" cy="4724456"/>
        </p:xfrm>
        <a:graphic>
          <a:graphicData uri="http://schemas.openxmlformats.org/drawingml/2006/table">
            <a:tbl>
              <a:tblPr firstRow="1" bandRow="1">
                <a:tableStyleId>{802198C4-3087-4945-87E3-76CBB3509B7E}</a:tableStyleId>
              </a:tblPr>
              <a:tblGrid>
                <a:gridCol w="2472546">
                  <a:extLst>
                    <a:ext uri="{9D8B030D-6E8A-4147-A177-3AD203B41FA5}">
                      <a16:colId xmlns:a16="http://schemas.microsoft.com/office/drawing/2014/main" val="2682631120"/>
                    </a:ext>
                  </a:extLst>
                </a:gridCol>
                <a:gridCol w="2472546">
                  <a:extLst>
                    <a:ext uri="{9D8B030D-6E8A-4147-A177-3AD203B41FA5}">
                      <a16:colId xmlns:a16="http://schemas.microsoft.com/office/drawing/2014/main" val="4565205"/>
                    </a:ext>
                  </a:extLst>
                </a:gridCol>
                <a:gridCol w="2472546">
                  <a:extLst>
                    <a:ext uri="{9D8B030D-6E8A-4147-A177-3AD203B41FA5}">
                      <a16:colId xmlns:a16="http://schemas.microsoft.com/office/drawing/2014/main" val="920326244"/>
                    </a:ext>
                  </a:extLst>
                </a:gridCol>
                <a:gridCol w="2472546">
                  <a:extLst>
                    <a:ext uri="{9D8B030D-6E8A-4147-A177-3AD203B41FA5}">
                      <a16:colId xmlns:a16="http://schemas.microsoft.com/office/drawing/2014/main" val="893517194"/>
                    </a:ext>
                  </a:extLst>
                </a:gridCol>
              </a:tblGrid>
              <a:tr h="520330">
                <a:tc rowSpan="2">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600" b="0" i="0" u="none" strike="noStrike" cap="none" dirty="0">
                          <a:solidFill>
                            <a:schemeClr val="tx1"/>
                          </a:solidFill>
                          <a:latin typeface="Century Gothic"/>
                          <a:sym typeface="Century Gothic"/>
                        </a:rPr>
                        <a:t>LIKELIHOOD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3">
                  <a:txBody>
                    <a:bodyPr/>
                    <a:lstStyle/>
                    <a:p>
                      <a:pPr algn="ctr">
                        <a:lnSpc>
                          <a:spcPct val="200000"/>
                        </a:lnSpc>
                      </a:pPr>
                      <a:r>
                        <a:rPr lang="en-US" sz="1600" b="0" i="0" u="none" strike="noStrike" cap="none" dirty="0">
                          <a:solidFill>
                            <a:schemeClr val="tx1"/>
                          </a:solidFill>
                          <a:latin typeface="Century Gothic"/>
                          <a:sym typeface="Century Gothic"/>
                        </a:rPr>
                        <a:t>SEVERITY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r>
                        <a:rPr lang="en-US" dirty="0"/>
                        <a:t>Severity</a:t>
                      </a:r>
                    </a:p>
                  </a:txBody>
                  <a:tcPr>
                    <a:solidFill>
                      <a:srgbClr val="FFC000"/>
                    </a:solidFill>
                  </a:tcPr>
                </a:tc>
                <a:tc hMerge="1">
                  <a:txBody>
                    <a:bodyPr/>
                    <a:lstStyle/>
                    <a:p>
                      <a:endParaRPr lang="en-US" dirty="0"/>
                    </a:p>
                  </a:txBody>
                  <a:tcPr>
                    <a:solidFill>
                      <a:srgbClr val="FFC000"/>
                    </a:solidFill>
                  </a:tcPr>
                </a:tc>
                <a:extLst>
                  <a:ext uri="{0D108BD9-81ED-4DB2-BD59-A6C34878D82A}">
                    <a16:rowId xmlns:a16="http://schemas.microsoft.com/office/drawing/2014/main" val="330214618"/>
                  </a:ext>
                </a:extLst>
              </a:tr>
              <a:tr h="566599">
                <a:tc vMerge="1">
                  <a:txBody>
                    <a:bodyPr/>
                    <a:lstStyle/>
                    <a:p>
                      <a:endParaRPr lang="en-US" dirty="0"/>
                    </a:p>
                  </a:txBody>
                  <a:tcPr>
                    <a:solidFill>
                      <a:srgbClr val="FFC000"/>
                    </a:solidFill>
                  </a:tcPr>
                </a:tc>
                <a:tc>
                  <a:txBody>
                    <a:bodyPr/>
                    <a:lstStyle/>
                    <a:p>
                      <a:pPr algn="ctr">
                        <a:lnSpc>
                          <a:spcPct val="200000"/>
                        </a:lnSpc>
                      </a:pPr>
                      <a:r>
                        <a:rPr lang="en-US" sz="1600" b="0" i="0" u="none" strike="noStrike" cap="none" dirty="0">
                          <a:solidFill>
                            <a:schemeClr val="tx1"/>
                          </a:solidFill>
                          <a:latin typeface="Century Gothic"/>
                          <a:sym typeface="Century Gothic"/>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lnSpc>
                          <a:spcPct val="200000"/>
                        </a:lnSpc>
                      </a:pPr>
                      <a:r>
                        <a:rPr lang="en-US" sz="1600" b="0" i="0" u="none" strike="noStrike" cap="none" dirty="0">
                          <a:solidFill>
                            <a:schemeClr val="tx1"/>
                          </a:solidFill>
                          <a:latin typeface="Century Gothic"/>
                          <a:sym typeface="Century Gothic"/>
                        </a:rPr>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200000"/>
                        </a:lnSpc>
                      </a:pPr>
                      <a:r>
                        <a:rPr lang="en-US" sz="1600" b="0" i="0" u="none" strike="noStrike" cap="none" dirty="0">
                          <a:solidFill>
                            <a:schemeClr val="tx1"/>
                          </a:solidFill>
                          <a:latin typeface="Century Gothic"/>
                          <a:sym typeface="Century Gothic"/>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557020553"/>
                  </a:ext>
                </a:extLst>
              </a:tr>
              <a:tr h="0">
                <a:tc>
                  <a:txBody>
                    <a:bodyPr/>
                    <a:lstStyle/>
                    <a:p>
                      <a:pPr algn="ctr">
                        <a:lnSpc>
                          <a:spcPct val="200000"/>
                        </a:lnSpc>
                      </a:pPr>
                      <a:r>
                        <a:rPr lang="en-US" sz="1600" b="0" i="0" u="none" strike="noStrike" cap="none" dirty="0">
                          <a:solidFill>
                            <a:schemeClr val="tx1"/>
                          </a:solidFill>
                          <a:latin typeface="Century Gothic"/>
                          <a:sym typeface="Century Gothic"/>
                        </a:rPr>
                        <a:t>UNLIKELY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400" b="0" i="0" u="none" strike="noStrike" cap="none" dirty="0">
                          <a:solidFill>
                            <a:schemeClr val="tx1"/>
                          </a:solidFill>
                          <a:latin typeface="Century Gothic"/>
                          <a:sym typeface="Century Gothic"/>
                        </a:rPr>
                        <a:t>STD-006-CLG</a:t>
                      </a:r>
                    </a:p>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400" b="0" i="0" u="none" strike="noStrike" cap="none" dirty="0">
                          <a:solidFill>
                            <a:schemeClr val="tx1"/>
                          </a:solidFill>
                          <a:latin typeface="Century Gothic"/>
                          <a:sym typeface="Century Gothic"/>
                        </a:rPr>
                        <a:t>STD-008-CPP</a:t>
                      </a:r>
                    </a:p>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STD-001-CPP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094752222"/>
                  </a:ext>
                </a:extLst>
              </a:tr>
              <a:tr h="1850729">
                <a:tc>
                  <a:txBody>
                    <a:bodyPr/>
                    <a:lstStyle/>
                    <a:p>
                      <a:pPr algn="ctr">
                        <a:lnSpc>
                          <a:spcPct val="200000"/>
                        </a:lnSpc>
                      </a:pPr>
                      <a:r>
                        <a:rPr lang="en-US" sz="1600" b="0" i="0" u="none" strike="noStrike" cap="none" dirty="0">
                          <a:solidFill>
                            <a:schemeClr val="tx1"/>
                          </a:solidFill>
                          <a:latin typeface="Century Gothic"/>
                          <a:sym typeface="Century Gothic"/>
                        </a:rPr>
                        <a:t>PROBABLE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STD-007-CPP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STD-002-CPP</a:t>
                      </a:r>
                    </a:p>
                    <a:p>
                      <a:pPr algn="ctr">
                        <a:lnSpc>
                          <a:spcPct val="200000"/>
                        </a:lnSpc>
                      </a:pPr>
                      <a:r>
                        <a:rPr lang="en-US" sz="1400" b="0" i="0" u="none" strike="noStrike" cap="none" dirty="0">
                          <a:solidFill>
                            <a:schemeClr val="tx1"/>
                          </a:solidFill>
                          <a:latin typeface="Century Gothic"/>
                          <a:sym typeface="Century Gothic"/>
                        </a:rPr>
                        <a:t>STD-004-CPP</a:t>
                      </a:r>
                    </a:p>
                    <a:p>
                      <a:pPr algn="ctr">
                        <a:lnSpc>
                          <a:spcPct val="200000"/>
                        </a:lnSpc>
                      </a:pPr>
                      <a:r>
                        <a:rPr lang="en-US" sz="1400" b="0" i="0" u="none" strike="noStrike" cap="none" dirty="0">
                          <a:solidFill>
                            <a:schemeClr val="tx1"/>
                          </a:solidFill>
                          <a:latin typeface="Century Gothic"/>
                          <a:sym typeface="Century Gothic"/>
                        </a:rPr>
                        <a:t>STD-009-CPP</a:t>
                      </a:r>
                    </a:p>
                    <a:p>
                      <a:pPr algn="ctr">
                        <a:lnSpc>
                          <a:spcPct val="200000"/>
                        </a:lnSpc>
                      </a:pPr>
                      <a:r>
                        <a:rPr lang="en-US" sz="1400" b="0" i="0" u="none" strike="noStrike" cap="none" dirty="0">
                          <a:solidFill>
                            <a:schemeClr val="tx1"/>
                          </a:solidFill>
                          <a:latin typeface="Century Gothic"/>
                          <a:sym typeface="Century Gothic"/>
                        </a:rPr>
                        <a:t>STD-010-CPP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57624065"/>
                  </a:ext>
                </a:extLst>
              </a:tr>
              <a:tr h="909164">
                <a:tc>
                  <a:txBody>
                    <a:bodyPr/>
                    <a:lstStyle/>
                    <a:p>
                      <a:pPr algn="ctr">
                        <a:lnSpc>
                          <a:spcPct val="200000"/>
                        </a:lnSpc>
                      </a:pPr>
                      <a:r>
                        <a:rPr lang="en-US" sz="1600" b="0" i="0" u="none" strike="noStrike" cap="none" dirty="0">
                          <a:solidFill>
                            <a:schemeClr val="tx1"/>
                          </a:solidFill>
                          <a:latin typeface="Century Gothic"/>
                          <a:sym typeface="Century Gothic"/>
                        </a:rPr>
                        <a:t>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STD-003-CPP</a:t>
                      </a:r>
                    </a:p>
                    <a:p>
                      <a:pPr algn="ctr">
                        <a:lnSpc>
                          <a:spcPct val="200000"/>
                        </a:lnSpc>
                      </a:pPr>
                      <a:r>
                        <a:rPr lang="en-US" sz="1400" b="0" i="0" u="none" strike="noStrike" cap="none" dirty="0">
                          <a:solidFill>
                            <a:schemeClr val="tx1"/>
                          </a:solidFill>
                          <a:latin typeface="Century Gothic"/>
                          <a:sym typeface="Century Gothic"/>
                        </a:rPr>
                        <a:t>STD-005-CPP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999554605"/>
                  </a:ext>
                </a:extLst>
              </a:tr>
            </a:tbl>
          </a:graphicData>
        </a:graphic>
      </p:graphicFrame>
      <p:pic>
        <p:nvPicPr>
          <p:cNvPr id="9" name="Audio 8">
            <a:hlinkClick r:id="" action="ppaction://media"/>
            <a:extLst>
              <a:ext uri="{FF2B5EF4-FFF2-40B4-BE49-F238E27FC236}">
                <a16:creationId xmlns:a16="http://schemas.microsoft.com/office/drawing/2014/main" id="{1F92B089-AA36-839F-2795-13F3BA0C21D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173"/>
    </mc:Choice>
    <mc:Fallback>
      <p:transition spd="slow" advTm="18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Validate Input Data</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STD-001-CPP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STD-002-CPP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STD-003-CPP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STD-004-CPP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STD-006-CPP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STD-009-CPP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STD-010-CPP</a:t>
            </a:r>
            <a:endParaRPr lang="en-US" sz="1100" dirty="0"/>
          </a:p>
          <a:p>
            <a:pPr marL="228600" lvl="0" indent="-228600" algn="l" rtl="0">
              <a:lnSpc>
                <a:spcPct val="90000"/>
              </a:lnSpc>
              <a:spcBef>
                <a:spcPts val="0"/>
              </a:spcBef>
              <a:spcAft>
                <a:spcPts val="0"/>
              </a:spcAft>
              <a:buClr>
                <a:schemeClr val="lt1"/>
              </a:buClr>
              <a:buSzPts val="2200"/>
              <a:buChar char="•"/>
            </a:pPr>
            <a:r>
              <a:rPr lang="en-US" sz="1800" dirty="0"/>
              <a:t>Heed Compiler Warnings</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STD-005-CPP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STD-007-CPP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STD-009-CPP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STD-010-CPP</a:t>
            </a:r>
            <a:endParaRPr lang="en-US" sz="1100" dirty="0"/>
          </a:p>
          <a:p>
            <a:pPr marL="228600" lvl="0" indent="-228600" algn="l" rtl="0">
              <a:lnSpc>
                <a:spcPct val="90000"/>
              </a:lnSpc>
              <a:spcBef>
                <a:spcPts val="0"/>
              </a:spcBef>
              <a:spcAft>
                <a:spcPts val="0"/>
              </a:spcAft>
              <a:buClr>
                <a:schemeClr val="lt1"/>
              </a:buClr>
              <a:buSzPts val="2200"/>
              <a:buChar char="•"/>
            </a:pPr>
            <a:r>
              <a:rPr lang="en-US" sz="1800" dirty="0"/>
              <a:t>Architect and Design for Security Policies</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STD-004-CPP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STD-005-CPP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STD-006-CPP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STD-008-CPP</a:t>
            </a:r>
          </a:p>
          <a:p>
            <a:pPr marL="228600" indent="-228600">
              <a:spcBef>
                <a:spcPts val="0"/>
              </a:spcBef>
              <a:buSzPts val="2200"/>
            </a:pPr>
            <a:r>
              <a:rPr lang="en-US" sz="1800" dirty="0">
                <a:latin typeface="Century Gothic" panose="020B0502020202020204" pitchFamily="34" charset="0"/>
                <a:ea typeface="Calibri" panose="020F0502020204030204" pitchFamily="34" charset="0"/>
              </a:rPr>
              <a:t>Keep It Simple</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STD-001-CPP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STD-002-CPP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STD-008-CPP</a:t>
            </a:r>
          </a:p>
          <a:p>
            <a:pPr marL="685800" lvl="1" indent="-228600">
              <a:spcBef>
                <a:spcPts val="0"/>
              </a:spcBef>
              <a:buSzPts val="2200"/>
            </a:pPr>
            <a:endParaRPr lang="en-US" sz="1100" dirty="0">
              <a:effectLst/>
              <a:latin typeface="Calibri" panose="020F0502020204030204" pitchFamily="34" charset="0"/>
              <a:ea typeface="Calibri" panose="020F0502020204030204" pitchFamily="34" charset="0"/>
            </a:endParaRPr>
          </a:p>
        </p:txBody>
      </p:sp>
      <p:sp>
        <p:nvSpPr>
          <p:cNvPr id="2" name="Text Placeholder 1">
            <a:extLst>
              <a:ext uri="{FF2B5EF4-FFF2-40B4-BE49-F238E27FC236}">
                <a16:creationId xmlns:a16="http://schemas.microsoft.com/office/drawing/2014/main" id="{516679EC-6477-8A69-093A-D2E5958AE049}"/>
              </a:ext>
            </a:extLst>
          </p:cNvPr>
          <p:cNvSpPr>
            <a:spLocks noGrp="1"/>
          </p:cNvSpPr>
          <p:nvPr>
            <p:ph type="body" idx="2"/>
          </p:nvPr>
        </p:nvSpPr>
        <p:spPr/>
        <p:txBody>
          <a:bodyPr>
            <a:normAutofit/>
          </a:bodyPr>
          <a:lstStyle/>
          <a:p>
            <a:pPr marL="228600" lvl="0" indent="-228600" algn="l" rtl="0">
              <a:lnSpc>
                <a:spcPct val="90000"/>
              </a:lnSpc>
              <a:spcBef>
                <a:spcPts val="0"/>
              </a:spcBef>
              <a:spcAft>
                <a:spcPts val="0"/>
              </a:spcAft>
              <a:buClr>
                <a:schemeClr val="lt1"/>
              </a:buClr>
              <a:buSzPts val="2200"/>
              <a:buChar char="•"/>
            </a:pPr>
            <a:r>
              <a:rPr lang="en-US" sz="1800" dirty="0"/>
              <a:t>Default Deny</a:t>
            </a:r>
          </a:p>
          <a:p>
            <a:pPr marL="228600" lvl="0" indent="-228600" algn="l" rtl="0">
              <a:lnSpc>
                <a:spcPct val="90000"/>
              </a:lnSpc>
              <a:spcBef>
                <a:spcPts val="0"/>
              </a:spcBef>
              <a:spcAft>
                <a:spcPts val="0"/>
              </a:spcAft>
              <a:buClr>
                <a:schemeClr val="lt1"/>
              </a:buClr>
              <a:buSzPts val="2200"/>
              <a:buChar char="•"/>
            </a:pPr>
            <a:r>
              <a:rPr lang="en-US" sz="1800"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sz="1800" dirty="0"/>
              <a:t>Sanitize Data Sent to Other Systems</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STD-003-CPP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STD-004-CPP</a:t>
            </a:r>
            <a:endParaRPr lang="en-US" sz="1100" dirty="0"/>
          </a:p>
          <a:p>
            <a:pPr marL="228600" lvl="0" indent="-228600" algn="l" rtl="0">
              <a:lnSpc>
                <a:spcPct val="90000"/>
              </a:lnSpc>
              <a:spcBef>
                <a:spcPts val="0"/>
              </a:spcBef>
              <a:spcAft>
                <a:spcPts val="0"/>
              </a:spcAft>
              <a:buClr>
                <a:schemeClr val="lt1"/>
              </a:buClr>
              <a:buSzPts val="2200"/>
              <a:buChar char="•"/>
            </a:pPr>
            <a:r>
              <a:rPr lang="en-US" sz="1800" dirty="0"/>
              <a:t>Practice Defense in Depth</a:t>
            </a:r>
          </a:p>
          <a:p>
            <a:pPr marL="228600" lvl="0" indent="-228600" algn="l" rtl="0">
              <a:lnSpc>
                <a:spcPct val="90000"/>
              </a:lnSpc>
              <a:spcBef>
                <a:spcPts val="0"/>
              </a:spcBef>
              <a:spcAft>
                <a:spcPts val="0"/>
              </a:spcAft>
              <a:buClr>
                <a:schemeClr val="lt1"/>
              </a:buClr>
              <a:buSzPts val="2200"/>
              <a:buChar char="•"/>
            </a:pPr>
            <a:r>
              <a:rPr lang="en-US" sz="1800" dirty="0"/>
              <a:t>Use Effective Quality Assurance Techniques</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STD-006-CPP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STD-009-CPP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STD-010-CPP</a:t>
            </a:r>
            <a:endParaRPr lang="en-US" sz="1100" dirty="0"/>
          </a:p>
          <a:p>
            <a:pPr marL="228600" lvl="0" indent="-228600" algn="l" rtl="0">
              <a:lnSpc>
                <a:spcPct val="90000"/>
              </a:lnSpc>
              <a:spcBef>
                <a:spcPts val="0"/>
              </a:spcBef>
              <a:spcAft>
                <a:spcPts val="0"/>
              </a:spcAft>
              <a:buClr>
                <a:schemeClr val="lt1"/>
              </a:buClr>
              <a:buSzPts val="2200"/>
              <a:buChar char="•"/>
            </a:pPr>
            <a:r>
              <a:rPr lang="en-US" sz="1800" dirty="0"/>
              <a:t>Adopt a Secure Coding Standard</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STD-005-CPP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STD-006-CPP</a:t>
            </a:r>
            <a:endParaRPr lang="en-US" sz="1100" dirty="0">
              <a:latin typeface="Calibri" panose="020F0502020204030204" pitchFamily="34" charset="0"/>
              <a:ea typeface="Calibri" panose="020F0502020204030204" pitchFamily="34" charset="0"/>
            </a:endParaRP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STD-007-CPP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STD-008-CPP</a:t>
            </a:r>
            <a:endParaRPr lang="en-US" sz="1100" dirty="0">
              <a:latin typeface="Calibri" panose="020F0502020204030204" pitchFamily="34" charset="0"/>
              <a:ea typeface="Calibri" panose="020F0502020204030204" pitchFamily="34" charset="0"/>
            </a:endParaRP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STD-009-CPP</a:t>
            </a:r>
          </a:p>
          <a:p>
            <a:pPr marL="685800" lvl="1" indent="-228600">
              <a:spcBef>
                <a:spcPts val="0"/>
              </a:spcBef>
              <a:buSzPts val="2200"/>
            </a:pPr>
            <a:r>
              <a:rPr lang="en-US" sz="1100" dirty="0">
                <a:effectLst/>
                <a:latin typeface="Calibri" panose="020F0502020204030204" pitchFamily="34" charset="0"/>
                <a:ea typeface="Calibri" panose="020F0502020204030204" pitchFamily="34" charset="0"/>
              </a:rPr>
              <a:t>STD-010-CPP</a:t>
            </a:r>
            <a:endParaRPr lang="en-US" sz="1100" dirty="0"/>
          </a:p>
          <a:p>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510D8B96-CED4-F78B-EB18-8193EE86819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410"/>
    </mc:Choice>
    <mc:Fallback>
      <p:transition spd="slow" advTm="18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D5290579-7166-0080-61B6-D8D8FFB87638}"/>
              </a:ext>
            </a:extLst>
          </p:cNvPr>
          <p:cNvGraphicFramePr>
            <a:graphicFrameLocks noGrp="1"/>
          </p:cNvGraphicFramePr>
          <p:nvPr>
            <p:extLst>
              <p:ext uri="{D42A27DB-BD31-4B8C-83A1-F6EECF244321}">
                <p14:modId xmlns:p14="http://schemas.microsoft.com/office/powerpoint/2010/main" val="2864031929"/>
              </p:ext>
            </p:extLst>
          </p:nvPr>
        </p:nvGraphicFramePr>
        <p:xfrm>
          <a:off x="208230" y="1644588"/>
          <a:ext cx="11235350" cy="4858389"/>
        </p:xfrm>
        <a:graphic>
          <a:graphicData uri="http://schemas.openxmlformats.org/drawingml/2006/table">
            <a:tbl>
              <a:tblPr firstRow="1" firstCol="1" bandRow="1">
                <a:tableStyleId>{802198C4-3087-4945-87E3-76CBB3509B7E}</a:tableStyleId>
              </a:tblPr>
              <a:tblGrid>
                <a:gridCol w="2053788">
                  <a:extLst>
                    <a:ext uri="{9D8B030D-6E8A-4147-A177-3AD203B41FA5}">
                      <a16:colId xmlns:a16="http://schemas.microsoft.com/office/drawing/2014/main" val="3077100657"/>
                    </a:ext>
                  </a:extLst>
                </a:gridCol>
                <a:gridCol w="1130160">
                  <a:extLst>
                    <a:ext uri="{9D8B030D-6E8A-4147-A177-3AD203B41FA5}">
                      <a16:colId xmlns:a16="http://schemas.microsoft.com/office/drawing/2014/main" val="1665816898"/>
                    </a:ext>
                  </a:extLst>
                </a:gridCol>
                <a:gridCol w="1257515">
                  <a:extLst>
                    <a:ext uri="{9D8B030D-6E8A-4147-A177-3AD203B41FA5}">
                      <a16:colId xmlns:a16="http://schemas.microsoft.com/office/drawing/2014/main" val="804369493"/>
                    </a:ext>
                  </a:extLst>
                </a:gridCol>
                <a:gridCol w="1488557">
                  <a:extLst>
                    <a:ext uri="{9D8B030D-6E8A-4147-A177-3AD203B41FA5}">
                      <a16:colId xmlns:a16="http://schemas.microsoft.com/office/drawing/2014/main" val="3223307397"/>
                    </a:ext>
                  </a:extLst>
                </a:gridCol>
                <a:gridCol w="2381061">
                  <a:extLst>
                    <a:ext uri="{9D8B030D-6E8A-4147-A177-3AD203B41FA5}">
                      <a16:colId xmlns:a16="http://schemas.microsoft.com/office/drawing/2014/main" val="1958468945"/>
                    </a:ext>
                  </a:extLst>
                </a:gridCol>
                <a:gridCol w="1720158">
                  <a:extLst>
                    <a:ext uri="{9D8B030D-6E8A-4147-A177-3AD203B41FA5}">
                      <a16:colId xmlns:a16="http://schemas.microsoft.com/office/drawing/2014/main" val="1676852316"/>
                    </a:ext>
                  </a:extLst>
                </a:gridCol>
                <a:gridCol w="1204111">
                  <a:extLst>
                    <a:ext uri="{9D8B030D-6E8A-4147-A177-3AD203B41FA5}">
                      <a16:colId xmlns:a16="http://schemas.microsoft.com/office/drawing/2014/main" val="1461936418"/>
                    </a:ext>
                  </a:extLst>
                </a:gridCol>
              </a:tblGrid>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Label</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Rule</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Severity</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Likelihood</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Remediation Cost</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Priority</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ea typeface="Calibri" panose="020F0502020204030204" pitchFamily="34" charset="0"/>
                          <a:sym typeface="Century Gothic"/>
                        </a:rPr>
                        <a:t>Level</a:t>
                      </a:r>
                    </a:p>
                  </a:txBody>
                  <a:tcPr marL="68580" marR="68580" marT="0" marB="0"/>
                </a:tc>
                <a:extLst>
                  <a:ext uri="{0D108BD9-81ED-4DB2-BD59-A6C34878D82A}">
                    <a16:rowId xmlns:a16="http://schemas.microsoft.com/office/drawing/2014/main" val="57629778"/>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STD-005-CPP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Memory Protection</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 (18)</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1</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876562535"/>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STD-003-CPP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String Correctness</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Medium</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 (18)</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1</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376157890"/>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STD-004-CPP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SQL Injection</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Probable</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 (12)</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1</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3939191937"/>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STD-002-CPP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Data Value</a:t>
                      </a: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Probable</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Medium</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 (12)</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1</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1356816905"/>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STD-009-CPP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Containers</a:t>
                      </a: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Probable</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 (6)</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2</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1359783827"/>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STD-010-CPP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Expressions</a:t>
                      </a: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Probable</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 (6)</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2</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227570864"/>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STD-007-CPP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Exceptions</a:t>
                      </a: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Low</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Probable</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Medium</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Low (4)</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3</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1921887459"/>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STD-001-CPP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Data Type</a:t>
                      </a: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Unlikely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High</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Low (3)</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3</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3776809052"/>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STD-008-CPP</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Object Oriented Programming</a:t>
                      </a: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Medium</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Unlikely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Medium</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Low (4)</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3</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1965170144"/>
                  </a:ext>
                </a:extLst>
              </a:tr>
              <a:tr h="320041">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STD-006-CLG</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1100" b="0" i="0" u="none" strike="noStrike" cap="none" dirty="0">
                          <a:solidFill>
                            <a:schemeClr val="lt1"/>
                          </a:solidFill>
                          <a:latin typeface="Century Gothic"/>
                          <a:ea typeface="Calibri" panose="020F0502020204030204" pitchFamily="34" charset="0"/>
                          <a:sym typeface="Century Gothic"/>
                        </a:rPr>
                        <a:t>Assertions</a:t>
                      </a: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Low</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Unlikely</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a:solidFill>
                            <a:schemeClr val="lt1"/>
                          </a:solidFill>
                          <a:latin typeface="Century Gothic"/>
                          <a:sym typeface="Century Gothic"/>
                        </a:rPr>
                        <a:t>High</a:t>
                      </a:r>
                      <a:endParaRPr lang="en-US" sz="2000" b="0" i="0" u="none" strike="noStrike" cap="none">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Low (1)</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tc>
                  <a:txBody>
                    <a:bodyPr/>
                    <a:lstStyle/>
                    <a:p>
                      <a:pPr marL="0" marR="0" algn="ctr">
                        <a:lnSpc>
                          <a:spcPct val="150000"/>
                        </a:lnSpc>
                        <a:spcBef>
                          <a:spcPts val="0"/>
                        </a:spcBef>
                        <a:spcAft>
                          <a:spcPts val="0"/>
                        </a:spcAft>
                      </a:pPr>
                      <a:r>
                        <a:rPr lang="en-US" sz="2000" b="0" i="0" u="none" strike="noStrike" cap="none" dirty="0">
                          <a:solidFill>
                            <a:schemeClr val="lt1"/>
                          </a:solidFill>
                          <a:latin typeface="Century Gothic"/>
                          <a:sym typeface="Century Gothic"/>
                        </a:rPr>
                        <a:t>3</a:t>
                      </a:r>
                      <a:endParaRPr lang="en-US" sz="2000" b="0" i="0" u="none" strike="noStrike" cap="none" dirty="0">
                        <a:solidFill>
                          <a:schemeClr val="lt1"/>
                        </a:solidFill>
                        <a:latin typeface="Century Gothic"/>
                        <a:ea typeface="Calibri" panose="020F0502020204030204" pitchFamily="34" charset="0"/>
                        <a:sym typeface="Century Gothic"/>
                      </a:endParaRPr>
                    </a:p>
                  </a:txBody>
                  <a:tcPr marL="68580" marR="68580" marT="0" marB="0"/>
                </a:tc>
                <a:extLst>
                  <a:ext uri="{0D108BD9-81ED-4DB2-BD59-A6C34878D82A}">
                    <a16:rowId xmlns:a16="http://schemas.microsoft.com/office/drawing/2014/main" val="1686922681"/>
                  </a:ext>
                </a:extLst>
              </a:tr>
            </a:tbl>
          </a:graphicData>
        </a:graphic>
      </p:graphicFrame>
      <p:pic>
        <p:nvPicPr>
          <p:cNvPr id="35" name="Audio 34">
            <a:hlinkClick r:id="" action="ppaction://media"/>
            <a:extLst>
              <a:ext uri="{FF2B5EF4-FFF2-40B4-BE49-F238E27FC236}">
                <a16:creationId xmlns:a16="http://schemas.microsoft.com/office/drawing/2014/main" id="{5C68636C-9143-DFA0-CB90-DCCFFA6C6A9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894"/>
    </mc:Choice>
    <mc:Fallback>
      <p:transition spd="slow" advTm="11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000" dirty="0"/>
              <a:t>Encryption in rest: Protects stored data not in use</a:t>
            </a:r>
          </a:p>
          <a:p>
            <a:pPr marL="685800" lvl="1" indent="-228600">
              <a:lnSpc>
                <a:spcPct val="200000"/>
              </a:lnSpc>
              <a:spcBef>
                <a:spcPts val="0"/>
              </a:spcBef>
              <a:buSzPts val="2000"/>
            </a:pPr>
            <a:r>
              <a:rPr lang="en-US" sz="1800" dirty="0"/>
              <a:t>Examples: Hard drives, phones, laptops, etc.</a:t>
            </a:r>
          </a:p>
          <a:p>
            <a:pPr marL="228600" lvl="0" indent="-228600" algn="l" rtl="0">
              <a:lnSpc>
                <a:spcPct val="200000"/>
              </a:lnSpc>
              <a:spcBef>
                <a:spcPts val="0"/>
              </a:spcBef>
              <a:spcAft>
                <a:spcPts val="0"/>
              </a:spcAft>
              <a:buClr>
                <a:schemeClr val="lt1"/>
              </a:buClr>
              <a:buSzPts val="2000"/>
              <a:buChar char="•"/>
            </a:pPr>
            <a:r>
              <a:rPr lang="en-US" sz="2000" dirty="0"/>
              <a:t>Encryption at flight: Protects data that is moving</a:t>
            </a:r>
          </a:p>
          <a:p>
            <a:pPr marL="685800" lvl="1" indent="-228600">
              <a:lnSpc>
                <a:spcPct val="200000"/>
              </a:lnSpc>
              <a:spcBef>
                <a:spcPts val="0"/>
              </a:spcBef>
              <a:buSzPts val="2000"/>
            </a:pPr>
            <a:r>
              <a:rPr lang="en-US" sz="1800" dirty="0"/>
              <a:t>Examples: Sending emails</a:t>
            </a:r>
          </a:p>
          <a:p>
            <a:pPr marL="228600" indent="-228600">
              <a:lnSpc>
                <a:spcPct val="200000"/>
              </a:lnSpc>
              <a:spcBef>
                <a:spcPts val="0"/>
              </a:spcBef>
              <a:buSzPts val="2000"/>
            </a:pPr>
            <a:r>
              <a:rPr lang="en-US" sz="2000" dirty="0"/>
              <a:t>Encryption in use: Protects data that is created, changed, or in-use</a:t>
            </a:r>
          </a:p>
          <a:p>
            <a:pPr marL="685800" lvl="1" indent="-228600">
              <a:lnSpc>
                <a:spcPct val="200000"/>
              </a:lnSpc>
              <a:spcBef>
                <a:spcPts val="0"/>
              </a:spcBef>
              <a:buSzPts val="2000"/>
            </a:pPr>
            <a:r>
              <a:rPr lang="en-US" sz="1800" dirty="0"/>
              <a:t>Examples: Reading data documents, modifying data</a:t>
            </a:r>
          </a:p>
          <a:p>
            <a:pPr marL="457200" lvl="1" indent="0">
              <a:lnSpc>
                <a:spcPct val="200000"/>
              </a:lnSpc>
              <a:spcBef>
                <a:spcPts val="0"/>
              </a:spcBef>
              <a:buSzPts val="2000"/>
              <a:buNone/>
            </a:pPr>
            <a:r>
              <a:rPr lang="en-US" sz="1100" dirty="0"/>
              <a:t>Source: https://digitalguardian.com/blog/data-protection-data-in-transit-vs-data-at-rest</a:t>
            </a:r>
          </a:p>
          <a:p>
            <a:pPr marL="228600" lvl="0" indent="-88900" algn="l" rtl="0">
              <a:lnSpc>
                <a:spcPct val="90000"/>
              </a:lnSpc>
              <a:spcBef>
                <a:spcPts val="1000"/>
              </a:spcBef>
              <a:spcAft>
                <a:spcPts val="0"/>
              </a:spcAft>
              <a:buClr>
                <a:schemeClr val="lt1"/>
              </a:buClr>
              <a:buSzPts val="2200"/>
              <a:buNone/>
            </a:pPr>
            <a:endParaRPr lang="en-US"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AF35C5DE-C3AB-3DA5-0F77-9CDFD8A7860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244"/>
    </mc:Choice>
    <mc:Fallback>
      <p:transition spd="slow" advTm="33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200000"/>
              </a:lnSpc>
              <a:spcBef>
                <a:spcPts val="0"/>
              </a:spcBef>
              <a:spcAft>
                <a:spcPts val="0"/>
              </a:spcAft>
              <a:buClr>
                <a:schemeClr val="lt1"/>
              </a:buClr>
              <a:buSzPts val="2400"/>
              <a:buChar char="•"/>
            </a:pPr>
            <a:r>
              <a:rPr lang="en-US" sz="2400" dirty="0"/>
              <a:t>Authentication: The process of verifying the identity of a user</a:t>
            </a:r>
          </a:p>
          <a:p>
            <a:pPr marL="685800" lvl="1" indent="-228600">
              <a:lnSpc>
                <a:spcPct val="200000"/>
              </a:lnSpc>
              <a:spcBef>
                <a:spcPts val="0"/>
              </a:spcBef>
              <a:buSzPts val="2400"/>
            </a:pPr>
            <a:r>
              <a:rPr lang="en-US" sz="2200" dirty="0"/>
              <a:t>Ensures a person is who they claim to be</a:t>
            </a:r>
          </a:p>
          <a:p>
            <a:pPr marL="228600" lvl="0" indent="-228600" algn="l" rtl="0">
              <a:lnSpc>
                <a:spcPct val="200000"/>
              </a:lnSpc>
              <a:spcBef>
                <a:spcPts val="0"/>
              </a:spcBef>
              <a:spcAft>
                <a:spcPts val="0"/>
              </a:spcAft>
              <a:buClr>
                <a:schemeClr val="lt1"/>
              </a:buClr>
              <a:buSzPts val="2400"/>
              <a:buChar char="•"/>
            </a:pPr>
            <a:r>
              <a:rPr lang="en-US" sz="2400" dirty="0"/>
              <a:t>Authorization: The process of checking and granting permissions to a user after they successfully been authenticated into the system</a:t>
            </a:r>
          </a:p>
          <a:p>
            <a:pPr marL="685800" lvl="1" indent="-228600">
              <a:lnSpc>
                <a:spcPct val="200000"/>
              </a:lnSpc>
              <a:spcBef>
                <a:spcPts val="0"/>
              </a:spcBef>
              <a:buSzPts val="2400"/>
            </a:pPr>
            <a:r>
              <a:rPr lang="en-US" sz="2200" dirty="0"/>
              <a:t>What a user can and cannot access within a system</a:t>
            </a:r>
          </a:p>
          <a:p>
            <a:pPr marL="228600" lvl="0" indent="-228600" algn="l" rtl="0">
              <a:lnSpc>
                <a:spcPct val="200000"/>
              </a:lnSpc>
              <a:spcBef>
                <a:spcPts val="0"/>
              </a:spcBef>
              <a:spcAft>
                <a:spcPts val="0"/>
              </a:spcAft>
              <a:buClr>
                <a:schemeClr val="lt1"/>
              </a:buClr>
              <a:buSzPts val="2400"/>
              <a:buChar char="•"/>
            </a:pPr>
            <a:r>
              <a:rPr lang="en-US" sz="2400" dirty="0"/>
              <a:t>Accounting: The process of logging and accounting for the digital well-being of the system and its data</a:t>
            </a:r>
          </a:p>
          <a:p>
            <a:pPr marL="685800" lvl="1" indent="-228600">
              <a:lnSpc>
                <a:spcPct val="200000"/>
              </a:lnSpc>
              <a:spcBef>
                <a:spcPts val="0"/>
              </a:spcBef>
              <a:buSzPts val="2400"/>
            </a:pPr>
            <a:r>
              <a:rPr lang="en-US" sz="2200" dirty="0"/>
              <a:t>Log of all activity on a system</a:t>
            </a:r>
          </a:p>
          <a:p>
            <a:pPr marL="457200" lvl="1" indent="0">
              <a:lnSpc>
                <a:spcPct val="200000"/>
              </a:lnSpc>
              <a:spcBef>
                <a:spcPts val="0"/>
              </a:spcBef>
              <a:buSzPts val="2400"/>
              <a:buNone/>
            </a:pPr>
            <a:r>
              <a:rPr lang="en-US" sz="1900" dirty="0"/>
              <a:t>Source: https://www.techtarget.com/searchsecurity/definition/authentication-authorization-and-accounting</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513B3932-FCAF-23AA-23EA-EE02033A65D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926"/>
    </mc:Choice>
    <mc:Fallback>
      <p:transition spd="slow" advTm="29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Unit </a:t>
            </a:r>
            <a:r>
              <a:rPr lang="en-US" dirty="0"/>
              <a:t>testing: the process of verifying and validating components of a program or application in order to ensure the app will act and respond as intended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Testing is done with Google Test (</a:t>
            </a:r>
            <a:r>
              <a:rPr lang="en-US" dirty="0" err="1"/>
              <a:t>gtest</a:t>
            </a:r>
            <a:r>
              <a:rPr lang="en-US" dirty="0"/>
              <a:t>)</a:t>
            </a:r>
          </a:p>
          <a:p>
            <a:pPr marL="0" lvl="0" indent="0" algn="l" rtl="0">
              <a:lnSpc>
                <a:spcPct val="90000"/>
              </a:lnSpc>
              <a:spcBef>
                <a:spcPts val="1000"/>
              </a:spcBef>
              <a:spcAft>
                <a:spcPts val="0"/>
              </a:spcAft>
              <a:buSzPts val="1800"/>
              <a:buNone/>
            </a:pPr>
            <a:r>
              <a:rPr lang="en-US" sz="1600" dirty="0">
                <a:hlinkClick r:id="rId6"/>
              </a:rPr>
              <a:t>https://github.com/google/googletest/</a:t>
            </a:r>
            <a:endParaRPr lang="en-US" sz="1600" dirty="0"/>
          </a:p>
          <a:p>
            <a:pPr marL="0" lvl="0" indent="0" algn="l" rtl="0">
              <a:lnSpc>
                <a:spcPct val="90000"/>
              </a:lnSpc>
              <a:spcBef>
                <a:spcPts val="1000"/>
              </a:spcBef>
              <a:spcAft>
                <a:spcPts val="0"/>
              </a:spcAft>
              <a:buSzPts val="1800"/>
              <a:buNone/>
            </a:pPr>
            <a:endParaRPr lang="en-US" sz="1600" dirty="0"/>
          </a:p>
          <a:p>
            <a:pPr marL="0" lvl="0" indent="0" algn="l" rtl="0">
              <a:lnSpc>
                <a:spcPct val="90000"/>
              </a:lnSpc>
              <a:spcBef>
                <a:spcPts val="1000"/>
              </a:spcBef>
              <a:spcAft>
                <a:spcPts val="0"/>
              </a:spcAft>
              <a:buSzPts val="1800"/>
              <a:buNone/>
            </a:pPr>
            <a:r>
              <a:rPr lang="en-US" sz="1600" dirty="0"/>
              <a:t>Source: </a:t>
            </a:r>
            <a:r>
              <a:rPr lang="en-US" sz="1600" dirty="0">
                <a:effectLst/>
              </a:rPr>
              <a:t>https://www.techtarget.com/searchsoftwarequality/definition/unit-	testing#:~:text=The%20main%20objective%20of%20unit,find%20in%20later%20testing%20stages</a:t>
            </a:r>
            <a:endParaRPr lang="en-US" sz="1600" dirty="0"/>
          </a:p>
        </p:txBody>
      </p:sp>
      <p:pic>
        <p:nvPicPr>
          <p:cNvPr id="197" name="Google Shape;197;g9504e29505_0_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98D3D66A-306D-AE43-3CEA-0354B154F68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011"/>
    </mc:Choice>
    <mc:Fallback>
      <p:transition spd="slow" advTm="20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4EAFB-943F-ECCE-3367-B23E0445484D}"/>
              </a:ext>
            </a:extLst>
          </p:cNvPr>
          <p:cNvSpPr>
            <a:spLocks noGrp="1"/>
          </p:cNvSpPr>
          <p:nvPr>
            <p:ph type="title"/>
          </p:nvPr>
        </p:nvSpPr>
        <p:spPr/>
        <p:txBody>
          <a:bodyPr/>
          <a:lstStyle/>
          <a:p>
            <a:r>
              <a:rPr lang="en-US" dirty="0"/>
              <a:t>Test: </a:t>
            </a:r>
            <a:r>
              <a:rPr lang="en-US" dirty="0" err="1"/>
              <a:t>CanAddToEmptyVector</a:t>
            </a:r>
            <a:endParaRPr lang="en-US" dirty="0"/>
          </a:p>
        </p:txBody>
      </p:sp>
      <p:sp>
        <p:nvSpPr>
          <p:cNvPr id="5" name="Text Placeholder 4">
            <a:extLst>
              <a:ext uri="{FF2B5EF4-FFF2-40B4-BE49-F238E27FC236}">
                <a16:creationId xmlns:a16="http://schemas.microsoft.com/office/drawing/2014/main" id="{F562B467-ACB3-ABF8-5BCF-E70B09062929}"/>
              </a:ext>
            </a:extLst>
          </p:cNvPr>
          <p:cNvSpPr>
            <a:spLocks noGrp="1"/>
          </p:cNvSpPr>
          <p:nvPr>
            <p:ph type="body" idx="1"/>
          </p:nvPr>
        </p:nvSpPr>
        <p:spPr/>
        <p:txBody>
          <a:bodyPr/>
          <a:lstStyle/>
          <a:p>
            <a:r>
              <a:rPr lang="en-US" dirty="0"/>
              <a:t>code</a:t>
            </a:r>
          </a:p>
        </p:txBody>
      </p:sp>
      <p:sp>
        <p:nvSpPr>
          <p:cNvPr id="6" name="Text Placeholder 5">
            <a:extLst>
              <a:ext uri="{FF2B5EF4-FFF2-40B4-BE49-F238E27FC236}">
                <a16:creationId xmlns:a16="http://schemas.microsoft.com/office/drawing/2014/main" id="{804AECDF-E478-9E24-301F-20031F577808}"/>
              </a:ext>
            </a:extLst>
          </p:cNvPr>
          <p:cNvSpPr>
            <a:spLocks noGrp="1"/>
          </p:cNvSpPr>
          <p:nvPr>
            <p:ph type="body" idx="2"/>
          </p:nvPr>
        </p:nvSpPr>
        <p:spPr/>
        <p:txBody>
          <a:bodyPr/>
          <a:lstStyle/>
          <a:p>
            <a:r>
              <a:rPr lang="en-US" dirty="0"/>
              <a:t>output</a:t>
            </a:r>
          </a:p>
        </p:txBody>
      </p:sp>
      <p:pic>
        <p:nvPicPr>
          <p:cNvPr id="8" name="Picture 7">
            <a:extLst>
              <a:ext uri="{FF2B5EF4-FFF2-40B4-BE49-F238E27FC236}">
                <a16:creationId xmlns:a16="http://schemas.microsoft.com/office/drawing/2014/main" id="{C3342EBE-07AE-ED51-D6AD-C9B9F11B56B7}"/>
              </a:ext>
            </a:extLst>
          </p:cNvPr>
          <p:cNvPicPr>
            <a:picLocks noChangeAspect="1"/>
          </p:cNvPicPr>
          <p:nvPr/>
        </p:nvPicPr>
        <p:blipFill>
          <a:blip r:embed="rId4"/>
          <a:stretch>
            <a:fillRect/>
          </a:stretch>
        </p:blipFill>
        <p:spPr>
          <a:xfrm>
            <a:off x="685800" y="2819710"/>
            <a:ext cx="5076825" cy="2162175"/>
          </a:xfrm>
          <a:prstGeom prst="rect">
            <a:avLst/>
          </a:prstGeom>
        </p:spPr>
      </p:pic>
      <p:pic>
        <p:nvPicPr>
          <p:cNvPr id="10" name="Picture 9">
            <a:extLst>
              <a:ext uri="{FF2B5EF4-FFF2-40B4-BE49-F238E27FC236}">
                <a16:creationId xmlns:a16="http://schemas.microsoft.com/office/drawing/2014/main" id="{3E17B9C8-4085-A07D-03FE-2742EA19FB1C}"/>
              </a:ext>
            </a:extLst>
          </p:cNvPr>
          <p:cNvPicPr>
            <a:picLocks noChangeAspect="1"/>
          </p:cNvPicPr>
          <p:nvPr/>
        </p:nvPicPr>
        <p:blipFill>
          <a:blip r:embed="rId5"/>
          <a:stretch>
            <a:fillRect/>
          </a:stretch>
        </p:blipFill>
        <p:spPr>
          <a:xfrm>
            <a:off x="6340442" y="3025450"/>
            <a:ext cx="4629604" cy="403549"/>
          </a:xfrm>
          <a:prstGeom prst="rect">
            <a:avLst/>
          </a:prstGeom>
        </p:spPr>
      </p:pic>
      <p:pic>
        <p:nvPicPr>
          <p:cNvPr id="11" name="Audio 10">
            <a:hlinkClick r:id="" action="ppaction://media"/>
            <a:extLst>
              <a:ext uri="{FF2B5EF4-FFF2-40B4-BE49-F238E27FC236}">
                <a16:creationId xmlns:a16="http://schemas.microsoft.com/office/drawing/2014/main" id="{1B793BB2-68D5-DFB5-ECFB-7ABC4B724E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81140832"/>
      </p:ext>
    </p:extLst>
  </p:cSld>
  <p:clrMapOvr>
    <a:masterClrMapping/>
  </p:clrMapOvr>
  <mc:AlternateContent xmlns:mc="http://schemas.openxmlformats.org/markup-compatibility/2006">
    <mc:Choice xmlns:p14="http://schemas.microsoft.com/office/powerpoint/2010/main" Requires="p14">
      <p:transition spd="slow" p14:dur="2000" advTm="10858"/>
    </mc:Choice>
    <mc:Fallback>
      <p:transition spd="slow" advTm="10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www.w3.org/XML/1998/namespace"/>
    <ds:schemaRef ds:uri="http://schemas.microsoft.com/office/2006/documentManagement/types"/>
    <ds:schemaRef ds:uri="http://schemas.microsoft.com/office/2006/metadata/properties"/>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1063</TotalTime>
  <Words>1141</Words>
  <Application>Microsoft Office PowerPoint</Application>
  <PresentationFormat>Widescreen</PresentationFormat>
  <Paragraphs>224</Paragraphs>
  <Slides>19</Slides>
  <Notes>14</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 CanAddToEmptyVector</vt:lpstr>
      <vt:lpstr>Test: ResizeIncreaseTest</vt:lpstr>
      <vt:lpstr>Test: VerifyCollectionClearedTest</vt:lpstr>
      <vt:lpstr>Test: IndexOutOfRangeTest</vt:lpstr>
      <vt:lpstr>Test: TestPopBack</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Lee, Anthony</cp:lastModifiedBy>
  <cp:revision>20</cp:revision>
  <dcterms:created xsi:type="dcterms:W3CDTF">2020-08-19T17:59:24Z</dcterms:created>
  <dcterms:modified xsi:type="dcterms:W3CDTF">2022-12-11T20:34:47Z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